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39"/>
  </p:notesMasterIdLst>
  <p:sldIdLst>
    <p:sldId id="256" r:id="rId2"/>
    <p:sldId id="257" r:id="rId3"/>
    <p:sldId id="263" r:id="rId4"/>
    <p:sldId id="266" r:id="rId5"/>
    <p:sldId id="262" r:id="rId6"/>
    <p:sldId id="270" r:id="rId7"/>
    <p:sldId id="259" r:id="rId8"/>
    <p:sldId id="258" r:id="rId9"/>
    <p:sldId id="260" r:id="rId10"/>
    <p:sldId id="271" r:id="rId11"/>
    <p:sldId id="273" r:id="rId12"/>
    <p:sldId id="274" r:id="rId13"/>
    <p:sldId id="281" r:id="rId14"/>
    <p:sldId id="279" r:id="rId15"/>
    <p:sldId id="277" r:id="rId16"/>
    <p:sldId id="280" r:id="rId17"/>
    <p:sldId id="278" r:id="rId18"/>
    <p:sldId id="275" r:id="rId19"/>
    <p:sldId id="272" r:id="rId20"/>
    <p:sldId id="288" r:id="rId21"/>
    <p:sldId id="289" r:id="rId22"/>
    <p:sldId id="284" r:id="rId23"/>
    <p:sldId id="285" r:id="rId24"/>
    <p:sldId id="291" r:id="rId25"/>
    <p:sldId id="286" r:id="rId26"/>
    <p:sldId id="287" r:id="rId27"/>
    <p:sldId id="290" r:id="rId28"/>
    <p:sldId id="282" r:id="rId29"/>
    <p:sldId id="261" r:id="rId30"/>
    <p:sldId id="292" r:id="rId31"/>
    <p:sldId id="294" r:id="rId32"/>
    <p:sldId id="293" r:id="rId33"/>
    <p:sldId id="295" r:id="rId34"/>
    <p:sldId id="265" r:id="rId35"/>
    <p:sldId id="269" r:id="rId36"/>
    <p:sldId id="267" r:id="rId37"/>
    <p:sldId id="2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36F30B-1DDE-9C44-982E-1D01B350C103}">
          <p14:sldIdLst>
            <p14:sldId id="256"/>
            <p14:sldId id="257"/>
            <p14:sldId id="263"/>
            <p14:sldId id="266"/>
          </p14:sldIdLst>
        </p14:section>
        <p14:section name="NHANES" id="{C582B72F-8181-B340-9A32-13A6FC0CB75A}">
          <p14:sldIdLst>
            <p14:sldId id="262"/>
            <p14:sldId id="270"/>
            <p14:sldId id="259"/>
            <p14:sldId id="258"/>
            <p14:sldId id="260"/>
            <p14:sldId id="271"/>
            <p14:sldId id="273"/>
            <p14:sldId id="274"/>
            <p14:sldId id="281"/>
            <p14:sldId id="279"/>
            <p14:sldId id="277"/>
            <p14:sldId id="280"/>
            <p14:sldId id="278"/>
            <p14:sldId id="275"/>
            <p14:sldId id="272"/>
          </p14:sldIdLst>
        </p14:section>
        <p14:section name="Estimating Models" id="{A246FE11-4EA2-0D43-AA81-3EEAEF360D87}">
          <p14:sldIdLst>
            <p14:sldId id="288"/>
            <p14:sldId id="289"/>
            <p14:sldId id="284"/>
            <p14:sldId id="285"/>
            <p14:sldId id="291"/>
            <p14:sldId id="286"/>
            <p14:sldId id="287"/>
            <p14:sldId id="290"/>
            <p14:sldId id="282"/>
            <p14:sldId id="261"/>
            <p14:sldId id="292"/>
            <p14:sldId id="294"/>
            <p14:sldId id="293"/>
            <p14:sldId id="295"/>
          </p14:sldIdLst>
        </p14:section>
        <p14:section name="Hall" id="{1072BCFA-60CE-2144-AE7E-BD0DA38A4F5B}">
          <p14:sldIdLst>
            <p14:sldId id="265"/>
            <p14:sldId id="269"/>
            <p14:sldId id="26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8"/>
    <p:restoredTop sz="96296"/>
  </p:normalViewPr>
  <p:slideViewPr>
    <p:cSldViewPr snapToGrid="0" snapToObjects="1">
      <p:cViewPr>
        <p:scale>
          <a:sx n="100" d="100"/>
          <a:sy n="100" d="100"/>
        </p:scale>
        <p:origin x="984"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811BAB-48E1-2242-A386-16AC48B25266}" type="datetimeFigureOut">
              <a:rPr lang="en-US" smtClean="0"/>
              <a:t>8/11/20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5B73F-F8A2-8444-9334-3F1BF2F5C300}" type="slidenum">
              <a:rPr lang="en-US" smtClean="0"/>
              <a:t>‹#›</a:t>
            </a:fld>
            <a:endParaRPr lang="en-US"/>
          </a:p>
        </p:txBody>
      </p:sp>
    </p:spTree>
    <p:extLst>
      <p:ext uri="{BB962C8B-B14F-4D97-AF65-F5344CB8AC3E}">
        <p14:creationId xmlns:p14="http://schemas.microsoft.com/office/powerpoint/2010/main" val="3979618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it seems that HFCS has more predictive capabilities that total sugar production, when applying linear, time-delayed models. This superior predicting power of HFCS pattern is sustained not only in the best HFCS</a:t>
            </a:r>
          </a:p>
        </p:txBody>
      </p:sp>
      <p:sp>
        <p:nvSpPr>
          <p:cNvPr id="4" name="Slide Number Placeholder 3"/>
          <p:cNvSpPr>
            <a:spLocks noGrp="1"/>
          </p:cNvSpPr>
          <p:nvPr>
            <p:ph type="sldNum" sz="quarter" idx="5"/>
          </p:nvPr>
        </p:nvSpPr>
        <p:spPr/>
        <p:txBody>
          <a:bodyPr/>
          <a:lstStyle/>
          <a:p>
            <a:fld id="{B365B73F-F8A2-8444-9334-3F1BF2F5C300}" type="slidenum">
              <a:rPr lang="en-US" smtClean="0"/>
              <a:t>28</a:t>
            </a:fld>
            <a:endParaRPr lang="en-US"/>
          </a:p>
        </p:txBody>
      </p:sp>
    </p:spTree>
    <p:extLst>
      <p:ext uri="{BB962C8B-B14F-4D97-AF65-F5344CB8AC3E}">
        <p14:creationId xmlns:p14="http://schemas.microsoft.com/office/powerpoint/2010/main" val="54082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Tuesday, August 11, 2020</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362683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Tuesday, August 11, 2020</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794884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Tuesday, August 11, 2020</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020969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Tuesday, August 11, 2020</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039978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Tuesday, August 11, 2020</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1459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Tuesday, August 11, 2020</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138132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Tuesday, August 11, 2020</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028806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Tuesday, August 11, 2020</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539624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Tuesday, August 11, 2020</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545184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Tuesday, August 11, 2020</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7336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Tuesday, August 11, 2020</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756704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E8352ED3-3C46-4C9A-9738-67B2D875E7E2}" type="datetime2">
              <a:rPr lang="en-US" smtClean="0"/>
              <a:pPr/>
              <a:t>Tuesday, August 11, 2020</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55824984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73" r:id="rId6"/>
    <p:sldLayoutId id="2147483668" r:id="rId7"/>
    <p:sldLayoutId id="2147483669" r:id="rId8"/>
    <p:sldLayoutId id="2147483670" r:id="rId9"/>
    <p:sldLayoutId id="2147483672"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ts val="28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ts val="28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ts val="28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ts val="28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ts val="28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0.tiff"/><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18.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EF3E42-675E-4E84-AA5A-E233060C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0F3B65B4-B443-446A-9981-E6E89B0B7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A5D791F9-0CAE-483D-9DBE-4CD18D9CB283}"/>
              </a:ext>
            </a:extLst>
          </p:cNvPr>
          <p:cNvPicPr>
            <a:picLocks noChangeAspect="1"/>
          </p:cNvPicPr>
          <p:nvPr/>
        </p:nvPicPr>
        <p:blipFill rotWithShape="1">
          <a:blip r:embed="rId2"/>
          <a:srcRect t="15730"/>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A382C86F-FA5A-4A2F-86CC-0E1A2FB39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B64B9-7B06-A54A-BCE1-111473B5A66B}"/>
              </a:ext>
            </a:extLst>
          </p:cNvPr>
          <p:cNvSpPr>
            <a:spLocks noGrp="1"/>
          </p:cNvSpPr>
          <p:nvPr>
            <p:ph type="ctrTitle"/>
          </p:nvPr>
        </p:nvSpPr>
        <p:spPr>
          <a:xfrm>
            <a:off x="1137501" y="1732247"/>
            <a:ext cx="9916996" cy="1811621"/>
          </a:xfrm>
        </p:spPr>
        <p:txBody>
          <a:bodyPr anchor="b">
            <a:normAutofit/>
          </a:bodyPr>
          <a:lstStyle/>
          <a:p>
            <a:r>
              <a:rPr lang="en-US" sz="4800" dirty="0">
                <a:solidFill>
                  <a:srgbClr val="FFFFFF"/>
                </a:solidFill>
              </a:rPr>
              <a:t>Obesity Trends in the US</a:t>
            </a:r>
          </a:p>
        </p:txBody>
      </p:sp>
      <p:sp>
        <p:nvSpPr>
          <p:cNvPr id="3" name="Subtitle 2">
            <a:extLst>
              <a:ext uri="{FF2B5EF4-FFF2-40B4-BE49-F238E27FC236}">
                <a16:creationId xmlns:a16="http://schemas.microsoft.com/office/drawing/2014/main" id="{FEBB252E-D20F-824A-AF5D-C235B2A608BF}"/>
              </a:ext>
            </a:extLst>
          </p:cNvPr>
          <p:cNvSpPr>
            <a:spLocks noGrp="1"/>
          </p:cNvSpPr>
          <p:nvPr>
            <p:ph type="subTitle" idx="1"/>
          </p:nvPr>
        </p:nvSpPr>
        <p:spPr>
          <a:xfrm>
            <a:off x="1137501" y="3702502"/>
            <a:ext cx="9916996" cy="807021"/>
          </a:xfrm>
        </p:spPr>
        <p:txBody>
          <a:bodyPr>
            <a:normAutofit/>
          </a:bodyPr>
          <a:lstStyle/>
          <a:p>
            <a:r>
              <a:rPr lang="en-US" dirty="0">
                <a:solidFill>
                  <a:srgbClr val="FFFFFF"/>
                </a:solidFill>
              </a:rPr>
              <a:t>Holly Huber</a:t>
            </a:r>
          </a:p>
        </p:txBody>
      </p:sp>
      <p:cxnSp>
        <p:nvCxnSpPr>
          <p:cNvPr id="15" name="Straight Connector 14">
            <a:extLst>
              <a:ext uri="{FF2B5EF4-FFF2-40B4-BE49-F238E27FC236}">
                <a16:creationId xmlns:a16="http://schemas.microsoft.com/office/drawing/2014/main" id="{FD6C387B-06BE-490B-A22D-8EA8A67AA8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C37F4D"/>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DCE841-D2A0-408E-8F2F-990D0105E2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C37F4D"/>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849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122E-B656-8448-8D20-3AE01FC505BC}"/>
              </a:ext>
            </a:extLst>
          </p:cNvPr>
          <p:cNvSpPr>
            <a:spLocks noGrp="1"/>
          </p:cNvSpPr>
          <p:nvPr>
            <p:ph type="title"/>
          </p:nvPr>
        </p:nvSpPr>
        <p:spPr/>
        <p:txBody>
          <a:bodyPr/>
          <a:lstStyle/>
          <a:p>
            <a:r>
              <a:rPr lang="en-US" dirty="0"/>
              <a:t>Comparison of Models(HFCS)</a:t>
            </a:r>
          </a:p>
        </p:txBody>
      </p:sp>
      <p:pic>
        <p:nvPicPr>
          <p:cNvPr id="4" name="Picture 3">
            <a:extLst>
              <a:ext uri="{FF2B5EF4-FFF2-40B4-BE49-F238E27FC236}">
                <a16:creationId xmlns:a16="http://schemas.microsoft.com/office/drawing/2014/main" id="{FC356CA3-4842-8843-A955-C88E0BB70A95}"/>
              </a:ext>
            </a:extLst>
          </p:cNvPr>
          <p:cNvPicPr>
            <a:picLocks noChangeAspect="1"/>
          </p:cNvPicPr>
          <p:nvPr/>
        </p:nvPicPr>
        <p:blipFill>
          <a:blip r:embed="rId2"/>
          <a:stretch>
            <a:fillRect/>
          </a:stretch>
        </p:blipFill>
        <p:spPr>
          <a:xfrm>
            <a:off x="798578" y="2071687"/>
            <a:ext cx="3657600" cy="2743200"/>
          </a:xfrm>
          <a:prstGeom prst="rect">
            <a:avLst/>
          </a:prstGeom>
        </p:spPr>
      </p:pic>
      <p:pic>
        <p:nvPicPr>
          <p:cNvPr id="5" name="Picture 4">
            <a:extLst>
              <a:ext uri="{FF2B5EF4-FFF2-40B4-BE49-F238E27FC236}">
                <a16:creationId xmlns:a16="http://schemas.microsoft.com/office/drawing/2014/main" id="{DF8772A6-3661-9B45-A616-83B356985D1C}"/>
              </a:ext>
            </a:extLst>
          </p:cNvPr>
          <p:cNvPicPr>
            <a:picLocks noChangeAspect="1"/>
          </p:cNvPicPr>
          <p:nvPr/>
        </p:nvPicPr>
        <p:blipFill>
          <a:blip r:embed="rId3"/>
          <a:stretch>
            <a:fillRect/>
          </a:stretch>
        </p:blipFill>
        <p:spPr>
          <a:xfrm>
            <a:off x="4456178" y="2071687"/>
            <a:ext cx="3657600" cy="2743200"/>
          </a:xfrm>
          <a:prstGeom prst="rect">
            <a:avLst/>
          </a:prstGeom>
        </p:spPr>
      </p:pic>
      <p:pic>
        <p:nvPicPr>
          <p:cNvPr id="6" name="Picture 5">
            <a:extLst>
              <a:ext uri="{FF2B5EF4-FFF2-40B4-BE49-F238E27FC236}">
                <a16:creationId xmlns:a16="http://schemas.microsoft.com/office/drawing/2014/main" id="{D59CF075-41B6-C846-9B15-775F3E23AD36}"/>
              </a:ext>
            </a:extLst>
          </p:cNvPr>
          <p:cNvPicPr>
            <a:picLocks noChangeAspect="1"/>
          </p:cNvPicPr>
          <p:nvPr/>
        </p:nvPicPr>
        <p:blipFill>
          <a:blip r:embed="rId4"/>
          <a:stretch>
            <a:fillRect/>
          </a:stretch>
        </p:blipFill>
        <p:spPr>
          <a:xfrm>
            <a:off x="8113778" y="2057400"/>
            <a:ext cx="3657600" cy="2743200"/>
          </a:xfrm>
          <a:prstGeom prst="rect">
            <a:avLst/>
          </a:prstGeom>
        </p:spPr>
      </p:pic>
      <p:sp>
        <p:nvSpPr>
          <p:cNvPr id="7" name="TextBox 6">
            <a:extLst>
              <a:ext uri="{FF2B5EF4-FFF2-40B4-BE49-F238E27FC236}">
                <a16:creationId xmlns:a16="http://schemas.microsoft.com/office/drawing/2014/main" id="{46BC9267-EB95-4B4A-BB7D-8E667367D92F}"/>
              </a:ext>
            </a:extLst>
          </p:cNvPr>
          <p:cNvSpPr txBox="1"/>
          <p:nvPr/>
        </p:nvSpPr>
        <p:spPr>
          <a:xfrm>
            <a:off x="798578" y="1717199"/>
            <a:ext cx="3455720" cy="369332"/>
          </a:xfrm>
          <a:prstGeom prst="rect">
            <a:avLst/>
          </a:prstGeom>
          <a:noFill/>
        </p:spPr>
        <p:txBody>
          <a:bodyPr wrap="square" rtlCol="0">
            <a:spAutoFit/>
          </a:bodyPr>
          <a:lstStyle/>
          <a:p>
            <a:r>
              <a:rPr lang="en-US" dirty="0"/>
              <a:t>Simple regression, HFCS(t)</a:t>
            </a:r>
          </a:p>
        </p:txBody>
      </p:sp>
      <p:sp>
        <p:nvSpPr>
          <p:cNvPr id="8" name="TextBox 7">
            <a:extLst>
              <a:ext uri="{FF2B5EF4-FFF2-40B4-BE49-F238E27FC236}">
                <a16:creationId xmlns:a16="http://schemas.microsoft.com/office/drawing/2014/main" id="{5169E432-A0E2-FF4D-8D02-DB04B72E9E93}"/>
              </a:ext>
            </a:extLst>
          </p:cNvPr>
          <p:cNvSpPr txBox="1"/>
          <p:nvPr/>
        </p:nvSpPr>
        <p:spPr>
          <a:xfrm>
            <a:off x="4456178" y="1717199"/>
            <a:ext cx="3455720" cy="369332"/>
          </a:xfrm>
          <a:prstGeom prst="rect">
            <a:avLst/>
          </a:prstGeom>
          <a:noFill/>
        </p:spPr>
        <p:txBody>
          <a:bodyPr wrap="square" rtlCol="0">
            <a:spAutoFit/>
          </a:bodyPr>
          <a:lstStyle/>
          <a:p>
            <a:r>
              <a:rPr lang="en-US" dirty="0"/>
              <a:t>Two-term regression</a:t>
            </a:r>
          </a:p>
        </p:txBody>
      </p:sp>
      <p:sp>
        <p:nvSpPr>
          <p:cNvPr id="9" name="TextBox 8">
            <a:extLst>
              <a:ext uri="{FF2B5EF4-FFF2-40B4-BE49-F238E27FC236}">
                <a16:creationId xmlns:a16="http://schemas.microsoft.com/office/drawing/2014/main" id="{7FDDF7B9-998E-B541-A3D7-C53B343C02BC}"/>
              </a:ext>
            </a:extLst>
          </p:cNvPr>
          <p:cNvSpPr txBox="1"/>
          <p:nvPr/>
        </p:nvSpPr>
        <p:spPr>
          <a:xfrm>
            <a:off x="8113778" y="1717199"/>
            <a:ext cx="3455720" cy="369332"/>
          </a:xfrm>
          <a:prstGeom prst="rect">
            <a:avLst/>
          </a:prstGeom>
          <a:noFill/>
        </p:spPr>
        <p:txBody>
          <a:bodyPr wrap="square" rtlCol="0">
            <a:spAutoFit/>
          </a:bodyPr>
          <a:lstStyle/>
          <a:p>
            <a:r>
              <a:rPr lang="en-US" dirty="0"/>
              <a:t>Eleven-term regression</a:t>
            </a:r>
          </a:p>
        </p:txBody>
      </p:sp>
    </p:spTree>
    <p:extLst>
      <p:ext uri="{BB962C8B-B14F-4D97-AF65-F5344CB8AC3E}">
        <p14:creationId xmlns:p14="http://schemas.microsoft.com/office/powerpoint/2010/main" val="334458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D4D9-F5C2-DA44-9D8A-DB991D30404A}"/>
              </a:ext>
            </a:extLst>
          </p:cNvPr>
          <p:cNvSpPr>
            <a:spLocks noGrp="1"/>
          </p:cNvSpPr>
          <p:nvPr>
            <p:ph type="title"/>
          </p:nvPr>
        </p:nvSpPr>
        <p:spPr/>
        <p:txBody>
          <a:bodyPr/>
          <a:lstStyle/>
          <a:p>
            <a:r>
              <a:rPr lang="en-US" dirty="0"/>
              <a:t>Comparison of Model Metrics(HFCS)</a:t>
            </a:r>
          </a:p>
        </p:txBody>
      </p:sp>
      <p:graphicFrame>
        <p:nvGraphicFramePr>
          <p:cNvPr id="4" name="Table 3">
            <a:extLst>
              <a:ext uri="{FF2B5EF4-FFF2-40B4-BE49-F238E27FC236}">
                <a16:creationId xmlns:a16="http://schemas.microsoft.com/office/drawing/2014/main" id="{83002D96-3654-DB4C-9033-68B64214B1E5}"/>
              </a:ext>
            </a:extLst>
          </p:cNvPr>
          <p:cNvGraphicFramePr>
            <a:graphicFrameLocks noGrp="1"/>
          </p:cNvGraphicFramePr>
          <p:nvPr>
            <p:extLst>
              <p:ext uri="{D42A27DB-BD31-4B8C-83A1-F6EECF244321}">
                <p14:modId xmlns:p14="http://schemas.microsoft.com/office/powerpoint/2010/main" val="2339616112"/>
              </p:ext>
            </p:extLst>
          </p:nvPr>
        </p:nvGraphicFramePr>
        <p:xfrm>
          <a:off x="1685898" y="1690799"/>
          <a:ext cx="10281684" cy="2392680"/>
        </p:xfrm>
        <a:graphic>
          <a:graphicData uri="http://schemas.openxmlformats.org/drawingml/2006/table">
            <a:tbl>
              <a:tblPr firstRow="1" bandRow="1">
                <a:tableStyleId>{85BE263C-DBD7-4A20-BB59-AAB30ACAA65A}</a:tableStyleId>
              </a:tblPr>
              <a:tblGrid>
                <a:gridCol w="2570421">
                  <a:extLst>
                    <a:ext uri="{9D8B030D-6E8A-4147-A177-3AD203B41FA5}">
                      <a16:colId xmlns:a16="http://schemas.microsoft.com/office/drawing/2014/main" val="1263836559"/>
                    </a:ext>
                  </a:extLst>
                </a:gridCol>
                <a:gridCol w="2570421">
                  <a:extLst>
                    <a:ext uri="{9D8B030D-6E8A-4147-A177-3AD203B41FA5}">
                      <a16:colId xmlns:a16="http://schemas.microsoft.com/office/drawing/2014/main" val="4036997934"/>
                    </a:ext>
                  </a:extLst>
                </a:gridCol>
                <a:gridCol w="2570421">
                  <a:extLst>
                    <a:ext uri="{9D8B030D-6E8A-4147-A177-3AD203B41FA5}">
                      <a16:colId xmlns:a16="http://schemas.microsoft.com/office/drawing/2014/main" val="3804800348"/>
                    </a:ext>
                  </a:extLst>
                </a:gridCol>
                <a:gridCol w="2570421">
                  <a:extLst>
                    <a:ext uri="{9D8B030D-6E8A-4147-A177-3AD203B41FA5}">
                      <a16:colId xmlns:a16="http://schemas.microsoft.com/office/drawing/2014/main" val="4101951135"/>
                    </a:ext>
                  </a:extLst>
                </a:gridCol>
              </a:tblGrid>
              <a:tr h="370840">
                <a:tc>
                  <a:txBody>
                    <a:bodyPr/>
                    <a:lstStyle/>
                    <a:p>
                      <a:r>
                        <a:rPr lang="en-US" dirty="0"/>
                        <a:t>Model</a:t>
                      </a:r>
                    </a:p>
                  </a:txBody>
                  <a:tcPr>
                    <a:lnR w="12700" cap="flat" cmpd="sng" algn="ctr">
                      <a:solidFill>
                        <a:schemeClr val="tx1"/>
                      </a:solidFill>
                      <a:prstDash val="solid"/>
                      <a:round/>
                      <a:headEnd type="none" w="med" len="med"/>
                      <a:tailEnd type="none" w="med" len="med"/>
                    </a:lnR>
                  </a:tcPr>
                </a:tc>
                <a:tc>
                  <a:txBody>
                    <a:bodyPr/>
                    <a:lstStyle/>
                    <a:p>
                      <a:r>
                        <a:rPr lang="en-US" dirty="0"/>
                        <a:t>Train Data Mean Squared 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Test Data Mean Square 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Test/Train Percent Change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37955626"/>
                  </a:ext>
                </a:extLst>
              </a:tr>
              <a:tr h="370840">
                <a:tc>
                  <a:txBody>
                    <a:bodyPr/>
                    <a:lstStyle/>
                    <a:p>
                      <a:r>
                        <a:rPr lang="en-US" dirty="0"/>
                        <a:t>HFCS(t)</a:t>
                      </a:r>
                    </a:p>
                  </a:txBody>
                  <a:tcPr>
                    <a:lnR w="12700" cap="flat" cmpd="sng" algn="ctr">
                      <a:solidFill>
                        <a:schemeClr val="tx1"/>
                      </a:solidFill>
                      <a:prstDash val="solid"/>
                      <a:round/>
                      <a:headEnd type="none" w="med" len="med"/>
                      <a:tailEnd type="none" w="med" len="med"/>
                    </a:lnR>
                  </a:tcPr>
                </a:tc>
                <a:tc>
                  <a:txBody>
                    <a:bodyPr/>
                    <a:lstStyle/>
                    <a:p>
                      <a:r>
                        <a:rPr lang="en-US" dirty="0"/>
                        <a:t>0.0006607044505939457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0.014696528386197921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13771811"/>
                  </a:ext>
                </a:extLst>
              </a:tr>
              <a:tr h="370840">
                <a:tc>
                  <a:txBody>
                    <a:bodyPr/>
                    <a:lstStyle/>
                    <a:p>
                      <a:r>
                        <a:rPr lang="en-US" dirty="0"/>
                        <a:t>HFCS(t) + HFCS(t-1)</a:t>
                      </a:r>
                    </a:p>
                  </a:txBody>
                  <a:tcPr>
                    <a:lnR w="12700" cap="flat" cmpd="sng" algn="ctr">
                      <a:solidFill>
                        <a:schemeClr val="tx1"/>
                      </a:solidFill>
                      <a:prstDash val="solid"/>
                      <a:round/>
                      <a:headEnd type="none" w="med" len="med"/>
                      <a:tailEnd type="none" w="med" len="med"/>
                    </a:lnR>
                  </a:tcPr>
                </a:tc>
                <a:tc>
                  <a:txBody>
                    <a:bodyPr/>
                    <a:lstStyle/>
                    <a:p>
                      <a:r>
                        <a:rPr lang="en-US" dirty="0"/>
                        <a:t>0.0004338604137418649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0.009830419790072839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3427480"/>
                  </a:ext>
                </a:extLst>
              </a:tr>
              <a:tr h="370840">
                <a:tc>
                  <a:txBody>
                    <a:bodyPr/>
                    <a:lstStyle/>
                    <a:p>
                      <a:r>
                        <a:rPr lang="en-US" dirty="0"/>
                        <a:t>HFCS(t) + HFCS(t-10)</a:t>
                      </a:r>
                    </a:p>
                  </a:txBody>
                  <a:tcPr>
                    <a:lnR w="12700" cap="flat" cmpd="sng" algn="ctr">
                      <a:solidFill>
                        <a:schemeClr val="tx1"/>
                      </a:solidFill>
                      <a:prstDash val="solid"/>
                      <a:round/>
                      <a:headEnd type="none" w="med" len="med"/>
                      <a:tailEnd type="none" w="med" len="med"/>
                    </a:lnR>
                  </a:tcPr>
                </a:tc>
                <a:tc>
                  <a:txBody>
                    <a:bodyPr/>
                    <a:lstStyle/>
                    <a:p>
                      <a:r>
                        <a:rPr lang="en-US" dirty="0"/>
                        <a:t>5.6456818231389344e-05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0.0018078497438129676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15167094"/>
                  </a:ext>
                </a:extLst>
              </a:tr>
              <a:tr h="370840">
                <a:tc>
                  <a:txBody>
                    <a:bodyPr/>
                    <a:lstStyle/>
                    <a:p>
                      <a:r>
                        <a:rPr lang="en-US" dirty="0"/>
                        <a:t>HFCS(t) + HFCS(t-1) + HFCS(t-2)…HFCS(t-10)</a:t>
                      </a:r>
                    </a:p>
                  </a:txBody>
                  <a:tcPr>
                    <a:lnR w="12700" cap="flat" cmpd="sng" algn="ctr">
                      <a:solidFill>
                        <a:schemeClr val="tx1"/>
                      </a:solidFill>
                      <a:prstDash val="solid"/>
                      <a:round/>
                      <a:headEnd type="none" w="med" len="med"/>
                      <a:tailEnd type="none" w="med" len="med"/>
                    </a:lnR>
                  </a:tcPr>
                </a:tc>
                <a:tc>
                  <a:txBody>
                    <a:bodyPr/>
                    <a:lstStyle/>
                    <a:p>
                      <a:r>
                        <a:rPr lang="en-US" dirty="0"/>
                        <a:t>4.8617499703780733e-05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0.0019462291345998706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79272586"/>
                  </a:ext>
                </a:extLst>
              </a:tr>
            </a:tbl>
          </a:graphicData>
        </a:graphic>
      </p:graphicFrame>
    </p:spTree>
    <p:extLst>
      <p:ext uri="{BB962C8B-B14F-4D97-AF65-F5344CB8AC3E}">
        <p14:creationId xmlns:p14="http://schemas.microsoft.com/office/powerpoint/2010/main" val="1342838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9A14-5B9C-3E42-8133-20721DDE42EF}"/>
              </a:ext>
            </a:extLst>
          </p:cNvPr>
          <p:cNvSpPr>
            <a:spLocks noGrp="1"/>
          </p:cNvSpPr>
          <p:nvPr>
            <p:ph type="title"/>
          </p:nvPr>
        </p:nvSpPr>
        <p:spPr/>
        <p:txBody>
          <a:bodyPr>
            <a:normAutofit fontScale="90000"/>
          </a:bodyPr>
          <a:lstStyle/>
          <a:p>
            <a:r>
              <a:rPr lang="en-US" dirty="0"/>
              <a:t>Optimizing Models – Simple Linear, HFCS </a:t>
            </a:r>
          </a:p>
        </p:txBody>
      </p:sp>
      <p:sp>
        <p:nvSpPr>
          <p:cNvPr id="5" name="TextBox 4">
            <a:extLst>
              <a:ext uri="{FF2B5EF4-FFF2-40B4-BE49-F238E27FC236}">
                <a16:creationId xmlns:a16="http://schemas.microsoft.com/office/drawing/2014/main" id="{414C193F-D8E3-4F40-B7D8-C41DE1F2C333}"/>
              </a:ext>
            </a:extLst>
          </p:cNvPr>
          <p:cNvSpPr txBox="1"/>
          <p:nvPr/>
        </p:nvSpPr>
        <p:spPr>
          <a:xfrm>
            <a:off x="4078224" y="1545490"/>
            <a:ext cx="5213694" cy="1477328"/>
          </a:xfrm>
          <a:prstGeom prst="rect">
            <a:avLst/>
          </a:prstGeom>
          <a:noFill/>
        </p:spPr>
        <p:txBody>
          <a:bodyPr wrap="square" rtlCol="0">
            <a:spAutoFit/>
          </a:bodyPr>
          <a:lstStyle/>
          <a:p>
            <a:r>
              <a:rPr lang="en-US" dirty="0"/>
              <a:t>Minimum test error occurs at Obesity = B*HFCS(t-13)</a:t>
            </a:r>
          </a:p>
          <a:p>
            <a:r>
              <a:rPr lang="en-US" dirty="0"/>
              <a:t>Error = 0.0003131102995664017</a:t>
            </a:r>
          </a:p>
          <a:p>
            <a:endParaRPr lang="en-US" dirty="0"/>
          </a:p>
          <a:p>
            <a:r>
              <a:rPr lang="en-US" dirty="0"/>
              <a:t>Minimum train error occurs at Obesity = B*HFCS(t-10)</a:t>
            </a:r>
          </a:p>
          <a:p>
            <a:r>
              <a:rPr lang="en-US" dirty="0"/>
              <a:t>Error = .0000976</a:t>
            </a:r>
          </a:p>
        </p:txBody>
      </p:sp>
      <p:pic>
        <p:nvPicPr>
          <p:cNvPr id="3" name="Picture 2">
            <a:extLst>
              <a:ext uri="{FF2B5EF4-FFF2-40B4-BE49-F238E27FC236}">
                <a16:creationId xmlns:a16="http://schemas.microsoft.com/office/drawing/2014/main" id="{383E8F52-6D80-AB4E-BC8C-30271400D2EB}"/>
              </a:ext>
            </a:extLst>
          </p:cNvPr>
          <p:cNvPicPr>
            <a:picLocks noChangeAspect="1"/>
          </p:cNvPicPr>
          <p:nvPr/>
        </p:nvPicPr>
        <p:blipFill>
          <a:blip r:embed="rId2"/>
          <a:stretch>
            <a:fillRect/>
          </a:stretch>
        </p:blipFill>
        <p:spPr>
          <a:xfrm>
            <a:off x="420624" y="1466850"/>
            <a:ext cx="3657600" cy="2743200"/>
          </a:xfrm>
          <a:prstGeom prst="rect">
            <a:avLst/>
          </a:prstGeom>
        </p:spPr>
      </p:pic>
      <p:sp>
        <p:nvSpPr>
          <p:cNvPr id="7" name="TextBox 6">
            <a:extLst>
              <a:ext uri="{FF2B5EF4-FFF2-40B4-BE49-F238E27FC236}">
                <a16:creationId xmlns:a16="http://schemas.microsoft.com/office/drawing/2014/main" id="{7AE9B275-015D-5847-A683-3742DEAAC092}"/>
              </a:ext>
            </a:extLst>
          </p:cNvPr>
          <p:cNvSpPr txBox="1"/>
          <p:nvPr/>
        </p:nvSpPr>
        <p:spPr>
          <a:xfrm>
            <a:off x="420624" y="4210050"/>
            <a:ext cx="3465576" cy="1477328"/>
          </a:xfrm>
          <a:prstGeom prst="rect">
            <a:avLst/>
          </a:prstGeom>
          <a:noFill/>
        </p:spPr>
        <p:txBody>
          <a:bodyPr wrap="square" rtlCol="0">
            <a:spAutoFit/>
          </a:bodyPr>
          <a:lstStyle/>
          <a:p>
            <a:r>
              <a:rPr lang="en-US" dirty="0"/>
              <a:t>Why the second minimum at 40? Probably because the test data set is picking up the beginning of the 1980’s trend…the train error should be pretty bad  </a:t>
            </a:r>
            <a:r>
              <a:rPr lang="en-US" dirty="0">
                <a:sym typeface="Wingdings" pitchFamily="2" charset="2"/>
              </a:rPr>
              <a:t></a:t>
            </a:r>
            <a:endParaRPr lang="en-US" dirty="0"/>
          </a:p>
        </p:txBody>
      </p:sp>
      <p:pic>
        <p:nvPicPr>
          <p:cNvPr id="8" name="Picture 7">
            <a:extLst>
              <a:ext uri="{FF2B5EF4-FFF2-40B4-BE49-F238E27FC236}">
                <a16:creationId xmlns:a16="http://schemas.microsoft.com/office/drawing/2014/main" id="{7B7DA8FB-A9A9-F54D-953D-A91A61BDD971}"/>
              </a:ext>
            </a:extLst>
          </p:cNvPr>
          <p:cNvPicPr>
            <a:picLocks noChangeAspect="1"/>
          </p:cNvPicPr>
          <p:nvPr/>
        </p:nvPicPr>
        <p:blipFill>
          <a:blip r:embed="rId3"/>
          <a:stretch>
            <a:fillRect/>
          </a:stretch>
        </p:blipFill>
        <p:spPr>
          <a:xfrm>
            <a:off x="4078224" y="3577114"/>
            <a:ext cx="3657600" cy="2743200"/>
          </a:xfrm>
          <a:prstGeom prst="rect">
            <a:avLst/>
          </a:prstGeom>
        </p:spPr>
      </p:pic>
      <p:graphicFrame>
        <p:nvGraphicFramePr>
          <p:cNvPr id="9" name="Table 8">
            <a:extLst>
              <a:ext uri="{FF2B5EF4-FFF2-40B4-BE49-F238E27FC236}">
                <a16:creationId xmlns:a16="http://schemas.microsoft.com/office/drawing/2014/main" id="{1BEB2F9A-06DC-1543-86CA-F7AC0EDBD04B}"/>
              </a:ext>
            </a:extLst>
          </p:cNvPr>
          <p:cNvGraphicFramePr>
            <a:graphicFrameLocks noGrp="1"/>
          </p:cNvGraphicFramePr>
          <p:nvPr>
            <p:extLst>
              <p:ext uri="{D42A27DB-BD31-4B8C-83A1-F6EECF244321}">
                <p14:modId xmlns:p14="http://schemas.microsoft.com/office/powerpoint/2010/main" val="538495377"/>
              </p:ext>
            </p:extLst>
          </p:nvPr>
        </p:nvGraphicFramePr>
        <p:xfrm>
          <a:off x="9668637" y="1466857"/>
          <a:ext cx="1909179" cy="4853457"/>
        </p:xfrm>
        <a:graphic>
          <a:graphicData uri="http://schemas.openxmlformats.org/drawingml/2006/table">
            <a:tbl>
              <a:tblPr>
                <a:tableStyleId>{5C22544A-7EE6-4342-B048-85BDC9FD1C3A}</a:tableStyleId>
              </a:tblPr>
              <a:tblGrid>
                <a:gridCol w="589699">
                  <a:extLst>
                    <a:ext uri="{9D8B030D-6E8A-4147-A177-3AD203B41FA5}">
                      <a16:colId xmlns:a16="http://schemas.microsoft.com/office/drawing/2014/main" val="1004813674"/>
                    </a:ext>
                  </a:extLst>
                </a:gridCol>
                <a:gridCol w="659740">
                  <a:extLst>
                    <a:ext uri="{9D8B030D-6E8A-4147-A177-3AD203B41FA5}">
                      <a16:colId xmlns:a16="http://schemas.microsoft.com/office/drawing/2014/main" val="3655405572"/>
                    </a:ext>
                  </a:extLst>
                </a:gridCol>
                <a:gridCol w="659740">
                  <a:extLst>
                    <a:ext uri="{9D8B030D-6E8A-4147-A177-3AD203B41FA5}">
                      <a16:colId xmlns:a16="http://schemas.microsoft.com/office/drawing/2014/main" val="3184156958"/>
                    </a:ext>
                  </a:extLst>
                </a:gridCol>
              </a:tblGrid>
              <a:tr h="118377">
                <a:tc>
                  <a:txBody>
                    <a:bodyPr/>
                    <a:lstStyle/>
                    <a:p>
                      <a:pPr algn="l" fontAlgn="b"/>
                      <a:r>
                        <a:rPr lang="en-US" sz="600" u="none" strike="noStrike">
                          <a:effectLst/>
                        </a:rPr>
                        <a:t>index</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l" fontAlgn="b"/>
                      <a:r>
                        <a:rPr lang="en-US" sz="600" u="none" strike="noStrike">
                          <a:effectLst/>
                        </a:rPr>
                        <a:t>Train Error</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l" fontAlgn="b"/>
                      <a:r>
                        <a:rPr lang="en-US" sz="600" u="none" strike="noStrike">
                          <a:effectLst/>
                        </a:rPr>
                        <a:t>Test Error</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660716386"/>
                  </a:ext>
                </a:extLst>
              </a:tr>
              <a:tr h="118377">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0.000660704</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0.014696528</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311913514"/>
                  </a:ext>
                </a:extLst>
              </a:tr>
              <a:tr h="118377">
                <a:tc>
                  <a:txBody>
                    <a:bodyPr/>
                    <a:lstStyle/>
                    <a:p>
                      <a:pPr algn="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0.000525753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0.012712112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548381395"/>
                  </a:ext>
                </a:extLst>
              </a:tr>
              <a:tr h="118377">
                <a:tc>
                  <a:txBody>
                    <a:bodyPr/>
                    <a:lstStyle/>
                    <a:p>
                      <a:pPr algn="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0.000417251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0.010825972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697941914"/>
                  </a:ext>
                </a:extLst>
              </a:tr>
              <a:tr h="118377">
                <a:tc>
                  <a:txBody>
                    <a:bodyPr/>
                    <a:lstStyle/>
                    <a:p>
                      <a:pPr algn="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0.000324145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0.008991403</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032503537"/>
                  </a:ext>
                </a:extLst>
              </a:tr>
              <a:tr h="118377">
                <a:tc>
                  <a:txBody>
                    <a:bodyPr/>
                    <a:lstStyle/>
                    <a:p>
                      <a:pPr algn="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0.000255089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0.007329829</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388392458"/>
                  </a:ext>
                </a:extLst>
              </a:tr>
              <a:tr h="118377">
                <a:tc>
                  <a:txBody>
                    <a:bodyPr/>
                    <a:lstStyle/>
                    <a:p>
                      <a:pPr algn="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0.000195828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0.005787192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902348395"/>
                  </a:ext>
                </a:extLst>
              </a:tr>
              <a:tr h="118377">
                <a:tc>
                  <a:txBody>
                    <a:bodyPr/>
                    <a:lstStyle/>
                    <a:p>
                      <a:pPr algn="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0.000155665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0.00440029</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259662697"/>
                  </a:ext>
                </a:extLst>
              </a:tr>
              <a:tr h="118377">
                <a:tc>
                  <a:txBody>
                    <a:bodyPr/>
                    <a:lstStyle/>
                    <a:p>
                      <a:pPr algn="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0.000132082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0.00307343</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65924622"/>
                  </a:ext>
                </a:extLst>
              </a:tr>
              <a:tr h="118377">
                <a:tc>
                  <a:txBody>
                    <a:bodyPr/>
                    <a:lstStyle/>
                    <a:p>
                      <a:pPr algn="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0.000113436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0.002037017</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811583030"/>
                  </a:ext>
                </a:extLst>
              </a:tr>
              <a:tr h="118377">
                <a:tc>
                  <a:txBody>
                    <a:bodyPr/>
                    <a:lstStyle/>
                    <a:p>
                      <a:pPr algn="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0.000101118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0.001292536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6158648"/>
                  </a:ext>
                </a:extLst>
              </a:tr>
              <a:tr h="118377">
                <a:tc>
                  <a:txBody>
                    <a:bodyPr/>
                    <a:lstStyle/>
                    <a:p>
                      <a:pPr algn="r" fontAlgn="b"/>
                      <a:r>
                        <a:rPr lang="en-US" sz="600" u="none" strike="noStrike" dirty="0">
                          <a:effectLst/>
                        </a:rPr>
                        <a:t>10</a:t>
                      </a:r>
                      <a:endParaRPr lang="en-US" sz="600" b="0" i="0" u="none" strike="noStrike" dirty="0">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dirty="0">
                          <a:effectLst/>
                        </a:rPr>
                        <a:t>9.76E-05</a:t>
                      </a:r>
                      <a:endParaRPr lang="en-US" sz="600" b="0" i="0" u="none" strike="noStrike" dirty="0">
                        <a:solidFill>
                          <a:srgbClr val="000000"/>
                        </a:solidFill>
                        <a:effectLst/>
                        <a:latin typeface="Calibri" panose="020F0502020204030204" pitchFamily="34" charset="0"/>
                      </a:endParaRPr>
                    </a:p>
                  </a:txBody>
                  <a:tcPr marL="4975" marR="4975" marT="4975" marB="0" anchor="b">
                    <a:solidFill>
                      <a:srgbClr val="92D050"/>
                    </a:solidFill>
                  </a:tcPr>
                </a:tc>
                <a:tc>
                  <a:txBody>
                    <a:bodyPr/>
                    <a:lstStyle/>
                    <a:p>
                      <a:pPr algn="r" fontAlgn="b"/>
                      <a:r>
                        <a:rPr lang="en-US" sz="600" u="none" strike="noStrike" dirty="0">
                          <a:effectLst/>
                        </a:rPr>
                        <a:t>0.00077707</a:t>
                      </a:r>
                      <a:endParaRPr lang="en-US" sz="600" b="0" i="0" u="none" strike="noStrike" dirty="0">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835636502"/>
                  </a:ext>
                </a:extLst>
              </a:tr>
              <a:tr h="118377">
                <a:tc>
                  <a:txBody>
                    <a:bodyPr/>
                    <a:lstStyle/>
                    <a:p>
                      <a:pPr algn="r" fontAlgn="b"/>
                      <a:r>
                        <a:rPr lang="en-US" sz="600" u="none" strike="noStrike">
                          <a:effectLst/>
                        </a:rPr>
                        <a:t>11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0.000109791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0.000466489</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13175789"/>
                  </a:ext>
                </a:extLst>
              </a:tr>
              <a:tr h="118377">
                <a:tc>
                  <a:txBody>
                    <a:bodyPr/>
                    <a:lstStyle/>
                    <a:p>
                      <a:pPr algn="r" fontAlgn="b"/>
                      <a:r>
                        <a:rPr lang="en-US" sz="600" u="none" strike="noStrike">
                          <a:effectLst/>
                        </a:rPr>
                        <a:t>12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dirty="0">
                          <a:effectLst/>
                        </a:rPr>
                        <a:t>0.000140589</a:t>
                      </a:r>
                      <a:endParaRPr lang="en-US" sz="600" b="0" i="0" u="none" strike="noStrike" dirty="0">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0.000333312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81719516"/>
                  </a:ext>
                </a:extLst>
              </a:tr>
              <a:tr h="118377">
                <a:tc>
                  <a:txBody>
                    <a:bodyPr/>
                    <a:lstStyle/>
                    <a:p>
                      <a:pPr algn="r" fontAlgn="b"/>
                      <a:r>
                        <a:rPr lang="en-US" sz="600" u="none" strike="noStrike" dirty="0">
                          <a:effectLst/>
                        </a:rPr>
                        <a:t>13</a:t>
                      </a:r>
                      <a:endParaRPr lang="en-US" sz="600" b="0" i="0" u="none" strike="noStrike" dirty="0">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dirty="0">
                          <a:effectLst/>
                        </a:rPr>
                        <a:t>0.000189234</a:t>
                      </a:r>
                      <a:endParaRPr lang="en-US" sz="600" b="0" i="0" u="none" strike="noStrike" dirty="0">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dirty="0">
                          <a:effectLst/>
                        </a:rPr>
                        <a:t>0.00031311</a:t>
                      </a:r>
                      <a:endParaRPr lang="en-US" sz="600" b="0" i="0" u="none" strike="noStrike" dirty="0">
                        <a:solidFill>
                          <a:srgbClr val="000000"/>
                        </a:solidFill>
                        <a:effectLst/>
                        <a:latin typeface="Calibri" panose="020F0502020204030204" pitchFamily="34" charset="0"/>
                      </a:endParaRPr>
                    </a:p>
                  </a:txBody>
                  <a:tcPr marL="4975" marR="4975" marT="4975" marB="0" anchor="b">
                    <a:solidFill>
                      <a:srgbClr val="92D050"/>
                    </a:solidFill>
                  </a:tcPr>
                </a:tc>
                <a:extLst>
                  <a:ext uri="{0D108BD9-81ED-4DB2-BD59-A6C34878D82A}">
                    <a16:rowId xmlns:a16="http://schemas.microsoft.com/office/drawing/2014/main" val="3121945803"/>
                  </a:ext>
                </a:extLst>
              </a:tr>
              <a:tr h="118377">
                <a:tc>
                  <a:txBody>
                    <a:bodyPr/>
                    <a:lstStyle/>
                    <a:p>
                      <a:pPr algn="r" fontAlgn="b"/>
                      <a:r>
                        <a:rPr lang="en-US" sz="600" u="none" strike="noStrike">
                          <a:effectLst/>
                        </a:rPr>
                        <a:t>14</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0.000255732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0.000398128</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77710743"/>
                  </a:ext>
                </a:extLst>
              </a:tr>
              <a:tr h="118377">
                <a:tc>
                  <a:txBody>
                    <a:bodyPr/>
                    <a:lstStyle/>
                    <a:p>
                      <a:pPr algn="r" fontAlgn="b"/>
                      <a:r>
                        <a:rPr lang="en-US" sz="600" u="none" strike="noStrike">
                          <a:effectLst/>
                        </a:rPr>
                        <a:t>15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0.00034406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0.000512621</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968719354"/>
                  </a:ext>
                </a:extLst>
              </a:tr>
              <a:tr h="118377">
                <a:tc>
                  <a:txBody>
                    <a:bodyPr/>
                    <a:lstStyle/>
                    <a:p>
                      <a:pPr algn="r" fontAlgn="b"/>
                      <a:r>
                        <a:rPr lang="en-US" sz="600" u="none" strike="noStrike">
                          <a:effectLst/>
                        </a:rPr>
                        <a:t>16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0.000445557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0.000733936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199623102"/>
                  </a:ext>
                </a:extLst>
              </a:tr>
              <a:tr h="118377">
                <a:tc>
                  <a:txBody>
                    <a:bodyPr/>
                    <a:lstStyle/>
                    <a:p>
                      <a:pPr algn="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dirty="0">
                          <a:effectLst/>
                        </a:rPr>
                        <a:t>0.000553875</a:t>
                      </a:r>
                      <a:endParaRPr lang="en-US" sz="600" b="0" i="0" u="none" strike="noStrike" dirty="0">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0.001021472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327606771"/>
                  </a:ext>
                </a:extLst>
              </a:tr>
              <a:tr h="118377">
                <a:tc>
                  <a:txBody>
                    <a:bodyPr/>
                    <a:lstStyle/>
                    <a:p>
                      <a:pPr algn="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0.000648772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0.001811568</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919238251"/>
                  </a:ext>
                </a:extLst>
              </a:tr>
              <a:tr h="118377">
                <a:tc>
                  <a:txBody>
                    <a:bodyPr/>
                    <a:lstStyle/>
                    <a:p>
                      <a:pPr algn="r" fontAlgn="b"/>
                      <a:r>
                        <a:rPr lang="en-US" sz="600" u="none" strike="noStrike">
                          <a:effectLst/>
                        </a:rPr>
                        <a:t>19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0.00073673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0.003205021</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191454114"/>
                  </a:ext>
                </a:extLst>
              </a:tr>
              <a:tr h="118377">
                <a:tc>
                  <a:txBody>
                    <a:bodyPr/>
                    <a:lstStyle/>
                    <a:p>
                      <a:pPr algn="r" fontAlgn="b"/>
                      <a:r>
                        <a:rPr lang="en-US" sz="600" u="none" strike="noStrike">
                          <a:effectLst/>
                        </a:rPr>
                        <a:t>20</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0.000809558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0.005838711</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24594809"/>
                  </a:ext>
                </a:extLst>
              </a:tr>
              <a:tr h="118377">
                <a:tc>
                  <a:txBody>
                    <a:bodyPr/>
                    <a:lstStyle/>
                    <a:p>
                      <a:pPr algn="r" fontAlgn="b"/>
                      <a:r>
                        <a:rPr lang="en-US" sz="600" u="none" strike="noStrike">
                          <a:effectLst/>
                        </a:rPr>
                        <a:t>21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0.000788678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0.012431161</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44409992"/>
                  </a:ext>
                </a:extLst>
              </a:tr>
              <a:tr h="118377">
                <a:tc>
                  <a:txBody>
                    <a:bodyPr/>
                    <a:lstStyle/>
                    <a:p>
                      <a:pPr algn="r" fontAlgn="b"/>
                      <a:r>
                        <a:rPr lang="en-US" sz="600" u="none" strike="noStrike">
                          <a:effectLst/>
                        </a:rPr>
                        <a:t>22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0.000785263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0.020802423</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833705451"/>
                  </a:ext>
                </a:extLst>
              </a:tr>
              <a:tr h="118377">
                <a:tc>
                  <a:txBody>
                    <a:bodyPr/>
                    <a:lstStyle/>
                    <a:p>
                      <a:pPr algn="r" fontAlgn="b"/>
                      <a:r>
                        <a:rPr lang="en-US" sz="600" u="none" strike="noStrike">
                          <a:effectLst/>
                        </a:rPr>
                        <a:t>23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0.030801669</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13178784"/>
                  </a:ext>
                </a:extLst>
              </a:tr>
              <a:tr h="118377">
                <a:tc>
                  <a:txBody>
                    <a:bodyPr/>
                    <a:lstStyle/>
                    <a:p>
                      <a:pPr algn="r" fontAlgn="b"/>
                      <a:r>
                        <a:rPr lang="en-US" sz="600" u="none" strike="noStrike">
                          <a:effectLst/>
                        </a:rPr>
                        <a:t>24</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0.000927375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0.041768573</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69899819"/>
                  </a:ext>
                </a:extLst>
              </a:tr>
              <a:tr h="118377">
                <a:tc>
                  <a:txBody>
                    <a:bodyPr/>
                    <a:lstStyle/>
                    <a:p>
                      <a:pPr algn="r" fontAlgn="b"/>
                      <a:r>
                        <a:rPr lang="en-US" sz="600" u="none" strike="noStrike">
                          <a:effectLst/>
                        </a:rPr>
                        <a:t>25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0.001028531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0.056834525</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456806490"/>
                  </a:ext>
                </a:extLst>
              </a:tr>
              <a:tr h="118377">
                <a:tc>
                  <a:txBody>
                    <a:bodyPr/>
                    <a:lstStyle/>
                    <a:p>
                      <a:pPr algn="r" fontAlgn="b"/>
                      <a:r>
                        <a:rPr lang="en-US" sz="600" u="none" strike="noStrike">
                          <a:effectLst/>
                        </a:rPr>
                        <a:t>26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0.001162662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0.072886638</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42333138"/>
                  </a:ext>
                </a:extLst>
              </a:tr>
              <a:tr h="118377">
                <a:tc>
                  <a:txBody>
                    <a:bodyPr/>
                    <a:lstStyle/>
                    <a:p>
                      <a:pPr algn="r" fontAlgn="b"/>
                      <a:r>
                        <a:rPr lang="en-US" sz="600" u="none" strike="noStrike">
                          <a:effectLst/>
                        </a:rPr>
                        <a:t>27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0.001326463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0.087788896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48827621"/>
                  </a:ext>
                </a:extLst>
              </a:tr>
              <a:tr h="118377">
                <a:tc>
                  <a:txBody>
                    <a:bodyPr/>
                    <a:lstStyle/>
                    <a:p>
                      <a:pPr algn="r" fontAlgn="b"/>
                      <a:r>
                        <a:rPr lang="en-US" sz="600" u="none" strike="noStrike">
                          <a:effectLst/>
                        </a:rPr>
                        <a:t>28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0.001582119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0.089171981</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45722173"/>
                  </a:ext>
                </a:extLst>
              </a:tr>
              <a:tr h="118377">
                <a:tc>
                  <a:txBody>
                    <a:bodyPr/>
                    <a:lstStyle/>
                    <a:p>
                      <a:pPr algn="r" fontAlgn="b"/>
                      <a:r>
                        <a:rPr lang="en-US" sz="600" u="none" strike="noStrike">
                          <a:effectLst/>
                        </a:rPr>
                        <a:t>29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0.001993817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0.083071396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916997729"/>
                  </a:ext>
                </a:extLst>
              </a:tr>
              <a:tr h="118377">
                <a:tc>
                  <a:txBody>
                    <a:bodyPr/>
                    <a:lstStyle/>
                    <a:p>
                      <a:pPr algn="r" fontAlgn="b"/>
                      <a:r>
                        <a:rPr lang="en-US" sz="600" u="none" strike="noStrike">
                          <a:effectLst/>
                        </a:rPr>
                        <a:t>30</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0.002182938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0.08203285</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27998698"/>
                  </a:ext>
                </a:extLst>
              </a:tr>
              <a:tr h="118377">
                <a:tc>
                  <a:txBody>
                    <a:bodyPr/>
                    <a:lstStyle/>
                    <a:p>
                      <a:pPr algn="r" fontAlgn="b"/>
                      <a:r>
                        <a:rPr lang="en-US" sz="600" u="none" strike="noStrike">
                          <a:effectLst/>
                        </a:rPr>
                        <a:t>31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0.002338392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0.068894182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479568143"/>
                  </a:ext>
                </a:extLst>
              </a:tr>
              <a:tr h="118377">
                <a:tc>
                  <a:txBody>
                    <a:bodyPr/>
                    <a:lstStyle/>
                    <a:p>
                      <a:pPr algn="r" fontAlgn="b"/>
                      <a:r>
                        <a:rPr lang="en-US" sz="600" u="none" strike="noStrike">
                          <a:effectLst/>
                        </a:rPr>
                        <a:t>32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0.002515134</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0.053969674</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694984007"/>
                  </a:ext>
                </a:extLst>
              </a:tr>
              <a:tr h="118377">
                <a:tc>
                  <a:txBody>
                    <a:bodyPr/>
                    <a:lstStyle/>
                    <a:p>
                      <a:pPr algn="r" fontAlgn="b"/>
                      <a:r>
                        <a:rPr lang="en-US" sz="600" u="none" strike="noStrike">
                          <a:effectLst/>
                        </a:rPr>
                        <a:t>33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0.002681958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0.03957917</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702958137"/>
                  </a:ext>
                </a:extLst>
              </a:tr>
              <a:tr h="118377">
                <a:tc>
                  <a:txBody>
                    <a:bodyPr/>
                    <a:lstStyle/>
                    <a:p>
                      <a:pPr algn="r" fontAlgn="b"/>
                      <a:r>
                        <a:rPr lang="en-US" sz="600" u="none" strike="noStrike">
                          <a:effectLst/>
                        </a:rPr>
                        <a:t>34</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0.002829991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0.024739647</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79934653"/>
                  </a:ext>
                </a:extLst>
              </a:tr>
              <a:tr h="118377">
                <a:tc>
                  <a:txBody>
                    <a:bodyPr/>
                    <a:lstStyle/>
                    <a:p>
                      <a:pPr algn="r" fontAlgn="b"/>
                      <a:r>
                        <a:rPr lang="en-US" sz="600" u="none" strike="noStrike">
                          <a:effectLst/>
                        </a:rPr>
                        <a:t>35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0.00299129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0.013785329</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9870356"/>
                  </a:ext>
                </a:extLst>
              </a:tr>
              <a:tr h="118377">
                <a:tc>
                  <a:txBody>
                    <a:bodyPr/>
                    <a:lstStyle/>
                    <a:p>
                      <a:pPr algn="r" fontAlgn="b"/>
                      <a:r>
                        <a:rPr lang="en-US" sz="600" u="none" strike="noStrike">
                          <a:effectLst/>
                        </a:rPr>
                        <a:t>36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0.003081333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0.006763087</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934838719"/>
                  </a:ext>
                </a:extLst>
              </a:tr>
              <a:tr h="118377">
                <a:tc>
                  <a:txBody>
                    <a:bodyPr/>
                    <a:lstStyle/>
                    <a:p>
                      <a:pPr algn="r" fontAlgn="b"/>
                      <a:r>
                        <a:rPr lang="en-US" sz="600" u="none" strike="noStrike">
                          <a:effectLst/>
                        </a:rPr>
                        <a:t>37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0.003207175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0.003606531</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227350246"/>
                  </a:ext>
                </a:extLst>
              </a:tr>
              <a:tr h="118377">
                <a:tc>
                  <a:txBody>
                    <a:bodyPr/>
                    <a:lstStyle/>
                    <a:p>
                      <a:pPr algn="r" fontAlgn="b"/>
                      <a:r>
                        <a:rPr lang="en-US" sz="600" u="none" strike="noStrike">
                          <a:effectLst/>
                        </a:rPr>
                        <a:t>38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0.003390479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0.002387036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204275395"/>
                  </a:ext>
                </a:extLst>
              </a:tr>
              <a:tr h="118377">
                <a:tc>
                  <a:txBody>
                    <a:bodyPr/>
                    <a:lstStyle/>
                    <a:p>
                      <a:pPr algn="r" fontAlgn="b"/>
                      <a:r>
                        <a:rPr lang="en-US" sz="600" u="none" strike="noStrike">
                          <a:effectLst/>
                        </a:rPr>
                        <a:t>39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0.003465141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dirty="0">
                          <a:effectLst/>
                        </a:rPr>
                        <a:t>0.002403882</a:t>
                      </a:r>
                      <a:endParaRPr lang="en-US" sz="600" b="0" i="0" u="none" strike="noStrike" dirty="0">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568770728"/>
                  </a:ext>
                </a:extLst>
              </a:tr>
            </a:tbl>
          </a:graphicData>
        </a:graphic>
      </p:graphicFrame>
    </p:spTree>
    <p:extLst>
      <p:ext uri="{BB962C8B-B14F-4D97-AF65-F5344CB8AC3E}">
        <p14:creationId xmlns:p14="http://schemas.microsoft.com/office/powerpoint/2010/main" val="72036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ABBC-E29F-B74F-9B36-246A71E249B3}"/>
              </a:ext>
            </a:extLst>
          </p:cNvPr>
          <p:cNvSpPr>
            <a:spLocks noGrp="1"/>
          </p:cNvSpPr>
          <p:nvPr>
            <p:ph type="title"/>
          </p:nvPr>
        </p:nvSpPr>
        <p:spPr/>
        <p:txBody>
          <a:bodyPr>
            <a:normAutofit fontScale="90000"/>
          </a:bodyPr>
          <a:lstStyle/>
          <a:p>
            <a:r>
              <a:rPr lang="en-US" dirty="0"/>
              <a:t>Optimizing Models – Simple Linear, HFCS </a:t>
            </a:r>
          </a:p>
        </p:txBody>
      </p:sp>
      <p:graphicFrame>
        <p:nvGraphicFramePr>
          <p:cNvPr id="4" name="Table 3">
            <a:extLst>
              <a:ext uri="{FF2B5EF4-FFF2-40B4-BE49-F238E27FC236}">
                <a16:creationId xmlns:a16="http://schemas.microsoft.com/office/drawing/2014/main" id="{C8943C19-258B-0846-B3BB-5231E6A7CD14}"/>
              </a:ext>
            </a:extLst>
          </p:cNvPr>
          <p:cNvGraphicFramePr>
            <a:graphicFrameLocks noGrp="1"/>
          </p:cNvGraphicFramePr>
          <p:nvPr>
            <p:extLst>
              <p:ext uri="{D42A27DB-BD31-4B8C-83A1-F6EECF244321}">
                <p14:modId xmlns:p14="http://schemas.microsoft.com/office/powerpoint/2010/main" val="3989563773"/>
              </p:ext>
            </p:extLst>
          </p:nvPr>
        </p:nvGraphicFramePr>
        <p:xfrm>
          <a:off x="1654065" y="1389691"/>
          <a:ext cx="8453726" cy="1381760"/>
        </p:xfrm>
        <a:graphic>
          <a:graphicData uri="http://schemas.openxmlformats.org/drawingml/2006/table">
            <a:tbl>
              <a:tblPr firstRow="1" bandRow="1">
                <a:tableStyleId>{5C22544A-7EE6-4342-B048-85BDC9FD1C3A}</a:tableStyleId>
              </a:tblPr>
              <a:tblGrid>
                <a:gridCol w="1430368">
                  <a:extLst>
                    <a:ext uri="{9D8B030D-6E8A-4147-A177-3AD203B41FA5}">
                      <a16:colId xmlns:a16="http://schemas.microsoft.com/office/drawing/2014/main" val="1052991562"/>
                    </a:ext>
                  </a:extLst>
                </a:gridCol>
                <a:gridCol w="878655">
                  <a:extLst>
                    <a:ext uri="{9D8B030D-6E8A-4147-A177-3AD203B41FA5}">
                      <a16:colId xmlns:a16="http://schemas.microsoft.com/office/drawing/2014/main" val="4075289977"/>
                    </a:ext>
                  </a:extLst>
                </a:gridCol>
                <a:gridCol w="807137">
                  <a:extLst>
                    <a:ext uri="{9D8B030D-6E8A-4147-A177-3AD203B41FA5}">
                      <a16:colId xmlns:a16="http://schemas.microsoft.com/office/drawing/2014/main" val="278540454"/>
                    </a:ext>
                  </a:extLst>
                </a:gridCol>
                <a:gridCol w="1184008">
                  <a:extLst>
                    <a:ext uri="{9D8B030D-6E8A-4147-A177-3AD203B41FA5}">
                      <a16:colId xmlns:a16="http://schemas.microsoft.com/office/drawing/2014/main" val="2342294129"/>
                    </a:ext>
                  </a:extLst>
                </a:gridCol>
                <a:gridCol w="1221301">
                  <a:extLst>
                    <a:ext uri="{9D8B030D-6E8A-4147-A177-3AD203B41FA5}">
                      <a16:colId xmlns:a16="http://schemas.microsoft.com/office/drawing/2014/main" val="701284118"/>
                    </a:ext>
                  </a:extLst>
                </a:gridCol>
                <a:gridCol w="1174946">
                  <a:extLst>
                    <a:ext uri="{9D8B030D-6E8A-4147-A177-3AD203B41FA5}">
                      <a16:colId xmlns:a16="http://schemas.microsoft.com/office/drawing/2014/main" val="4069683257"/>
                    </a:ext>
                  </a:extLst>
                </a:gridCol>
                <a:gridCol w="1757311">
                  <a:extLst>
                    <a:ext uri="{9D8B030D-6E8A-4147-A177-3AD203B41FA5}">
                      <a16:colId xmlns:a16="http://schemas.microsoft.com/office/drawing/2014/main" val="3671336645"/>
                    </a:ext>
                  </a:extLst>
                </a:gridCol>
              </a:tblGrid>
              <a:tr h="370840">
                <a:tc>
                  <a:txBody>
                    <a:bodyPr/>
                    <a:lstStyle/>
                    <a:p>
                      <a:endParaRPr lang="en-US" dirty="0"/>
                    </a:p>
                  </a:txBody>
                  <a:tcPr/>
                </a:tc>
                <a:tc>
                  <a:txBody>
                    <a:bodyPr/>
                    <a:lstStyle/>
                    <a:p>
                      <a:r>
                        <a:rPr lang="en-US" dirty="0"/>
                        <a:t>Overall index</a:t>
                      </a:r>
                    </a:p>
                  </a:txBody>
                  <a:tcPr/>
                </a:tc>
                <a:tc>
                  <a:txBody>
                    <a:bodyPr/>
                    <a:lstStyle/>
                    <a:p>
                      <a:r>
                        <a:rPr lang="en-US" dirty="0"/>
                        <a:t>index1</a:t>
                      </a:r>
                    </a:p>
                  </a:txBody>
                  <a:tcPr/>
                </a:tc>
                <a:tc>
                  <a:txBody>
                    <a:bodyPr/>
                    <a:lstStyle/>
                    <a:p>
                      <a:r>
                        <a:rPr lang="en-US" dirty="0"/>
                        <a:t>coeff1</a:t>
                      </a:r>
                    </a:p>
                  </a:txBody>
                  <a:tcPr/>
                </a:tc>
                <a:tc>
                  <a:txBody>
                    <a:bodyPr/>
                    <a:lstStyle/>
                    <a:p>
                      <a:r>
                        <a:rPr lang="en-US" dirty="0"/>
                        <a:t>Y-intercept</a:t>
                      </a:r>
                    </a:p>
                  </a:txBody>
                  <a:tcPr/>
                </a:tc>
                <a:tc>
                  <a:txBody>
                    <a:bodyPr/>
                    <a:lstStyle/>
                    <a:p>
                      <a:r>
                        <a:rPr lang="en-US" dirty="0"/>
                        <a:t>Test error</a:t>
                      </a:r>
                    </a:p>
                  </a:txBody>
                  <a:tcPr/>
                </a:tc>
                <a:tc>
                  <a:txBody>
                    <a:bodyPr/>
                    <a:lstStyle/>
                    <a:p>
                      <a:r>
                        <a:rPr lang="en-US" dirty="0"/>
                        <a:t>Train error</a:t>
                      </a:r>
                    </a:p>
                  </a:txBody>
                  <a:tcPr/>
                </a:tc>
                <a:extLst>
                  <a:ext uri="{0D108BD9-81ED-4DB2-BD59-A6C34878D82A}">
                    <a16:rowId xmlns:a16="http://schemas.microsoft.com/office/drawing/2014/main" val="2352331339"/>
                  </a:ext>
                </a:extLst>
              </a:tr>
              <a:tr h="370840">
                <a:tc>
                  <a:txBody>
                    <a:bodyPr/>
                    <a:lstStyle/>
                    <a:p>
                      <a:r>
                        <a:rPr lang="en-US" dirty="0"/>
                        <a:t>train optimal</a:t>
                      </a:r>
                    </a:p>
                  </a:txBody>
                  <a:tcPr/>
                </a:tc>
                <a:tc>
                  <a:txBody>
                    <a:bodyPr/>
                    <a:lstStyle/>
                    <a:p>
                      <a:r>
                        <a:rPr lang="en-US" dirty="0"/>
                        <a:t>10</a:t>
                      </a:r>
                    </a:p>
                  </a:txBody>
                  <a:tcPr/>
                </a:tc>
                <a:tc>
                  <a:txBody>
                    <a:bodyPr/>
                    <a:lstStyle/>
                    <a:p>
                      <a:r>
                        <a:rPr lang="en-US" dirty="0"/>
                        <a:t>10</a:t>
                      </a:r>
                    </a:p>
                  </a:txBody>
                  <a:tcPr/>
                </a:tc>
                <a:tc>
                  <a:txBody>
                    <a:bodyPr/>
                    <a:lstStyle/>
                    <a:p>
                      <a:r>
                        <a:rPr lang="en-US" dirty="0"/>
                        <a:t>0.00280014</a:t>
                      </a:r>
                    </a:p>
                  </a:txBody>
                  <a:tcPr/>
                </a:tc>
                <a:tc>
                  <a:txBody>
                    <a:bodyPr/>
                    <a:lstStyle/>
                    <a:p>
                      <a:r>
                        <a:rPr lang="en-US" dirty="0"/>
                        <a:t>0.11853542</a:t>
                      </a:r>
                    </a:p>
                  </a:txBody>
                  <a:tcPr/>
                </a:tc>
                <a:tc>
                  <a:txBody>
                    <a:bodyPr/>
                    <a:lstStyle/>
                    <a:p>
                      <a:r>
                        <a:rPr lang="en-US" dirty="0"/>
                        <a:t>0.00077707</a:t>
                      </a:r>
                    </a:p>
                  </a:txBody>
                  <a:tcPr/>
                </a:tc>
                <a:tc>
                  <a:txBody>
                    <a:bodyPr/>
                    <a:lstStyle/>
                    <a:p>
                      <a:r>
                        <a:rPr lang="en-US" dirty="0"/>
                        <a:t>0.000097579</a:t>
                      </a:r>
                    </a:p>
                  </a:txBody>
                  <a:tcPr/>
                </a:tc>
                <a:extLst>
                  <a:ext uri="{0D108BD9-81ED-4DB2-BD59-A6C34878D82A}">
                    <a16:rowId xmlns:a16="http://schemas.microsoft.com/office/drawing/2014/main" val="2229643648"/>
                  </a:ext>
                </a:extLst>
              </a:tr>
              <a:tr h="370840">
                <a:tc>
                  <a:txBody>
                    <a:bodyPr/>
                    <a:lstStyle/>
                    <a:p>
                      <a:r>
                        <a:rPr lang="en-US" dirty="0"/>
                        <a:t>test optimal</a:t>
                      </a:r>
                    </a:p>
                  </a:txBody>
                  <a:tcPr/>
                </a:tc>
                <a:tc>
                  <a:txBody>
                    <a:bodyPr/>
                    <a:lstStyle/>
                    <a:p>
                      <a:r>
                        <a:rPr lang="en-US" dirty="0"/>
                        <a:t>13</a:t>
                      </a:r>
                    </a:p>
                  </a:txBody>
                  <a:tcPr/>
                </a:tc>
                <a:tc>
                  <a:txBody>
                    <a:bodyPr/>
                    <a:lstStyle/>
                    <a:p>
                      <a:r>
                        <a:rPr lang="en-US" dirty="0"/>
                        <a:t>13</a:t>
                      </a:r>
                    </a:p>
                  </a:txBody>
                  <a:tcPr/>
                </a:tc>
                <a:tc>
                  <a:txBody>
                    <a:bodyPr/>
                    <a:lstStyle/>
                    <a:p>
                      <a:r>
                        <a:rPr lang="en-US" dirty="0"/>
                        <a:t>0.0030467</a:t>
                      </a:r>
                    </a:p>
                  </a:txBody>
                  <a:tcPr/>
                </a:tc>
                <a:tc>
                  <a:txBody>
                    <a:bodyPr/>
                    <a:lstStyle/>
                    <a:p>
                      <a:r>
                        <a:rPr lang="en-US" dirty="0"/>
                        <a:t>0.12613330</a:t>
                      </a:r>
                    </a:p>
                  </a:txBody>
                  <a:tcPr/>
                </a:tc>
                <a:tc>
                  <a:txBody>
                    <a:bodyPr/>
                    <a:lstStyle/>
                    <a:p>
                      <a:r>
                        <a:rPr lang="en-US" dirty="0"/>
                        <a:t>0.00031311</a:t>
                      </a:r>
                    </a:p>
                  </a:txBody>
                  <a:tcPr/>
                </a:tc>
                <a:tc>
                  <a:txBody>
                    <a:bodyPr/>
                    <a:lstStyle/>
                    <a:p>
                      <a:r>
                        <a:rPr lang="en-US" dirty="0"/>
                        <a:t>0.000189233</a:t>
                      </a:r>
                    </a:p>
                  </a:txBody>
                  <a:tcPr/>
                </a:tc>
                <a:extLst>
                  <a:ext uri="{0D108BD9-81ED-4DB2-BD59-A6C34878D82A}">
                    <a16:rowId xmlns:a16="http://schemas.microsoft.com/office/drawing/2014/main" val="127314642"/>
                  </a:ext>
                </a:extLst>
              </a:tr>
            </a:tbl>
          </a:graphicData>
        </a:graphic>
      </p:graphicFrame>
    </p:spTree>
    <p:extLst>
      <p:ext uri="{BB962C8B-B14F-4D97-AF65-F5344CB8AC3E}">
        <p14:creationId xmlns:p14="http://schemas.microsoft.com/office/powerpoint/2010/main" val="848965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DA43E7-4DF1-DC4F-813A-CA740A9934FC}"/>
              </a:ext>
            </a:extLst>
          </p:cNvPr>
          <p:cNvPicPr>
            <a:picLocks noChangeAspect="1"/>
          </p:cNvPicPr>
          <p:nvPr/>
        </p:nvPicPr>
        <p:blipFill>
          <a:blip r:embed="rId2"/>
          <a:stretch>
            <a:fillRect/>
          </a:stretch>
        </p:blipFill>
        <p:spPr>
          <a:xfrm>
            <a:off x="378094" y="1143000"/>
            <a:ext cx="6096000" cy="4572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9E8D9F-3187-994A-ACA4-C03C8D91B957}"/>
                  </a:ext>
                </a:extLst>
              </p:cNvPr>
              <p:cNvSpPr txBox="1"/>
              <p:nvPr/>
            </p:nvSpPr>
            <p:spPr>
              <a:xfrm>
                <a:off x="6900530" y="1509823"/>
                <a:ext cx="4869712" cy="784830"/>
              </a:xfrm>
              <a:prstGeom prst="rect">
                <a:avLst/>
              </a:prstGeom>
              <a:noFill/>
            </p:spPr>
            <p:txBody>
              <a:bodyPr wrap="square" rtlCol="0">
                <a:spAutoFit/>
              </a:bodyPr>
              <a:lstStyle/>
              <a:p>
                <a:r>
                  <a:rPr lang="en-US" dirty="0"/>
                  <a:t>Model Selected per Training Set:</a:t>
                </a:r>
              </a:p>
              <a:p>
                <a:pPr algn="ctr">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=0.00280014∗</m:t>
                      </m:r>
                      <m:r>
                        <a:rPr lang="en-US" b="0" i="1" smtClean="0">
                          <a:latin typeface="Cambria Math" panose="02040503050406030204" pitchFamily="18" charset="0"/>
                        </a:rPr>
                        <m:t>𝐻𝐹𝐶𝑆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−10</m:t>
                          </m:r>
                        </m:e>
                      </m:d>
                      <m:r>
                        <a:rPr lang="en-US" i="1">
                          <a:latin typeface="Cambria Math" panose="02040503050406030204" pitchFamily="18" charset="0"/>
                        </a:rPr>
                        <m:t>+0.1185</m:t>
                      </m:r>
                      <m:r>
                        <a:rPr lang="en-US" b="0" i="1" smtClean="0">
                          <a:latin typeface="Cambria Math" panose="02040503050406030204" pitchFamily="18" charset="0"/>
                        </a:rPr>
                        <m:t>4</m:t>
                      </m:r>
                    </m:oMath>
                  </m:oMathPara>
                </a14:m>
                <a:endParaRPr lang="en-US" dirty="0"/>
              </a:p>
            </p:txBody>
          </p:sp>
        </mc:Choice>
        <mc:Fallback xmlns="">
          <p:sp>
            <p:nvSpPr>
              <p:cNvPr id="5" name="TextBox 4">
                <a:extLst>
                  <a:ext uri="{FF2B5EF4-FFF2-40B4-BE49-F238E27FC236}">
                    <a16:creationId xmlns:a16="http://schemas.microsoft.com/office/drawing/2014/main" id="{C69E8D9F-3187-994A-ACA4-C03C8D91B957}"/>
                  </a:ext>
                </a:extLst>
              </p:cNvPr>
              <p:cNvSpPr txBox="1">
                <a:spLocks noRot="1" noChangeAspect="1" noMove="1" noResize="1" noEditPoints="1" noAdjustHandles="1" noChangeArrowheads="1" noChangeShapeType="1" noTextEdit="1"/>
              </p:cNvSpPr>
              <p:nvPr/>
            </p:nvSpPr>
            <p:spPr>
              <a:xfrm>
                <a:off x="6900530" y="1509823"/>
                <a:ext cx="4869712" cy="784830"/>
              </a:xfrm>
              <a:prstGeom prst="rect">
                <a:avLst/>
              </a:prstGeom>
              <a:blipFill>
                <a:blip r:embed="rId3"/>
                <a:stretch>
                  <a:fillRect l="-779" t="-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689ADB5-C06D-934D-87D9-7309EC4A3126}"/>
                  </a:ext>
                </a:extLst>
              </p:cNvPr>
              <p:cNvSpPr txBox="1"/>
              <p:nvPr/>
            </p:nvSpPr>
            <p:spPr>
              <a:xfrm>
                <a:off x="6944194" y="2449033"/>
                <a:ext cx="4869712" cy="784830"/>
              </a:xfrm>
              <a:prstGeom prst="rect">
                <a:avLst/>
              </a:prstGeom>
              <a:noFill/>
            </p:spPr>
            <p:txBody>
              <a:bodyPr wrap="square" rtlCol="0">
                <a:spAutoFit/>
              </a:bodyPr>
              <a:lstStyle/>
              <a:p>
                <a:r>
                  <a:rPr lang="en-US" dirty="0"/>
                  <a:t>Model Selected per Testing Set:</a:t>
                </a:r>
              </a:p>
              <a:p>
                <a:pPr algn="ctr">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=0.0030467∗</m:t>
                      </m:r>
                      <m:r>
                        <a:rPr lang="en-US" b="0" i="1" smtClean="0">
                          <a:latin typeface="Cambria Math" panose="02040503050406030204" pitchFamily="18" charset="0"/>
                        </a:rPr>
                        <m:t>𝐻𝐹𝐶𝑆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−13</m:t>
                          </m:r>
                        </m:e>
                      </m:d>
                      <m:r>
                        <a:rPr lang="en-US" i="1">
                          <a:latin typeface="Cambria Math" panose="02040503050406030204" pitchFamily="18" charset="0"/>
                        </a:rPr>
                        <m:t>+0.12613</m:t>
                      </m:r>
                    </m:oMath>
                  </m:oMathPara>
                </a14:m>
                <a:endParaRPr lang="en-US" dirty="0"/>
              </a:p>
            </p:txBody>
          </p:sp>
        </mc:Choice>
        <mc:Fallback xmlns="">
          <p:sp>
            <p:nvSpPr>
              <p:cNvPr id="6" name="TextBox 5">
                <a:extLst>
                  <a:ext uri="{FF2B5EF4-FFF2-40B4-BE49-F238E27FC236}">
                    <a16:creationId xmlns:a16="http://schemas.microsoft.com/office/drawing/2014/main" id="{1689ADB5-C06D-934D-87D9-7309EC4A3126}"/>
                  </a:ext>
                </a:extLst>
              </p:cNvPr>
              <p:cNvSpPr txBox="1">
                <a:spLocks noRot="1" noChangeAspect="1" noMove="1" noResize="1" noEditPoints="1" noAdjustHandles="1" noChangeArrowheads="1" noChangeShapeType="1" noTextEdit="1"/>
              </p:cNvSpPr>
              <p:nvPr/>
            </p:nvSpPr>
            <p:spPr>
              <a:xfrm>
                <a:off x="6944194" y="2449033"/>
                <a:ext cx="4869712" cy="784830"/>
              </a:xfrm>
              <a:prstGeom prst="rect">
                <a:avLst/>
              </a:prstGeom>
              <a:blipFill>
                <a:blip r:embed="rId4"/>
                <a:stretch>
                  <a:fillRect l="-1042" t="-3175"/>
                </a:stretch>
              </a:blipFill>
            </p:spPr>
            <p:txBody>
              <a:bodyPr/>
              <a:lstStyle/>
              <a:p>
                <a:r>
                  <a:rPr lang="en-US">
                    <a:noFill/>
                  </a:rPr>
                  <a:t> </a:t>
                </a:r>
              </a:p>
            </p:txBody>
          </p:sp>
        </mc:Fallback>
      </mc:AlternateContent>
    </p:spTree>
    <p:extLst>
      <p:ext uri="{BB962C8B-B14F-4D97-AF65-F5344CB8AC3E}">
        <p14:creationId xmlns:p14="http://schemas.microsoft.com/office/powerpoint/2010/main" val="261614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AD98-7D44-8941-9A55-C3B268F3A8E5}"/>
              </a:ext>
            </a:extLst>
          </p:cNvPr>
          <p:cNvSpPr>
            <a:spLocks noGrp="1"/>
          </p:cNvSpPr>
          <p:nvPr>
            <p:ph type="title"/>
          </p:nvPr>
        </p:nvSpPr>
        <p:spPr/>
        <p:txBody>
          <a:bodyPr/>
          <a:lstStyle/>
          <a:p>
            <a:r>
              <a:rPr lang="en-US" dirty="0"/>
              <a:t>Optimizing Models - HFCS, Two Term</a:t>
            </a:r>
          </a:p>
        </p:txBody>
      </p:sp>
      <p:graphicFrame>
        <p:nvGraphicFramePr>
          <p:cNvPr id="4" name="Table 3">
            <a:extLst>
              <a:ext uri="{FF2B5EF4-FFF2-40B4-BE49-F238E27FC236}">
                <a16:creationId xmlns:a16="http://schemas.microsoft.com/office/drawing/2014/main" id="{27B9AEBE-DC18-9149-B397-DC11C432C4EC}"/>
              </a:ext>
            </a:extLst>
          </p:cNvPr>
          <p:cNvGraphicFramePr>
            <a:graphicFrameLocks noGrp="1"/>
          </p:cNvGraphicFramePr>
          <p:nvPr>
            <p:extLst>
              <p:ext uri="{D42A27DB-BD31-4B8C-83A1-F6EECF244321}">
                <p14:modId xmlns:p14="http://schemas.microsoft.com/office/powerpoint/2010/main" val="1611041383"/>
              </p:ext>
            </p:extLst>
          </p:nvPr>
        </p:nvGraphicFramePr>
        <p:xfrm>
          <a:off x="1665769" y="1442680"/>
          <a:ext cx="10339524" cy="1381760"/>
        </p:xfrm>
        <a:graphic>
          <a:graphicData uri="http://schemas.openxmlformats.org/drawingml/2006/table">
            <a:tbl>
              <a:tblPr firstRow="1" bandRow="1">
                <a:tableStyleId>{5C22544A-7EE6-4342-B048-85BDC9FD1C3A}</a:tableStyleId>
              </a:tblPr>
              <a:tblGrid>
                <a:gridCol w="1430368">
                  <a:extLst>
                    <a:ext uri="{9D8B030D-6E8A-4147-A177-3AD203B41FA5}">
                      <a16:colId xmlns:a16="http://schemas.microsoft.com/office/drawing/2014/main" val="1586819569"/>
                    </a:ext>
                  </a:extLst>
                </a:gridCol>
                <a:gridCol w="878655">
                  <a:extLst>
                    <a:ext uri="{9D8B030D-6E8A-4147-A177-3AD203B41FA5}">
                      <a16:colId xmlns:a16="http://schemas.microsoft.com/office/drawing/2014/main" val="2457553534"/>
                    </a:ext>
                  </a:extLst>
                </a:gridCol>
                <a:gridCol w="807137">
                  <a:extLst>
                    <a:ext uri="{9D8B030D-6E8A-4147-A177-3AD203B41FA5}">
                      <a16:colId xmlns:a16="http://schemas.microsoft.com/office/drawing/2014/main" val="2668554423"/>
                    </a:ext>
                  </a:extLst>
                </a:gridCol>
                <a:gridCol w="796920">
                  <a:extLst>
                    <a:ext uri="{9D8B030D-6E8A-4147-A177-3AD203B41FA5}">
                      <a16:colId xmlns:a16="http://schemas.microsoft.com/office/drawing/2014/main" val="652350716"/>
                    </a:ext>
                  </a:extLst>
                </a:gridCol>
                <a:gridCol w="1072776">
                  <a:extLst>
                    <a:ext uri="{9D8B030D-6E8A-4147-A177-3AD203B41FA5}">
                      <a16:colId xmlns:a16="http://schemas.microsoft.com/office/drawing/2014/main" val="737978495"/>
                    </a:ext>
                  </a:extLst>
                </a:gridCol>
                <a:gridCol w="1088878">
                  <a:extLst>
                    <a:ext uri="{9D8B030D-6E8A-4147-A177-3AD203B41FA5}">
                      <a16:colId xmlns:a16="http://schemas.microsoft.com/office/drawing/2014/main" val="2203516977"/>
                    </a:ext>
                  </a:extLst>
                </a:gridCol>
                <a:gridCol w="1332533">
                  <a:extLst>
                    <a:ext uri="{9D8B030D-6E8A-4147-A177-3AD203B41FA5}">
                      <a16:colId xmlns:a16="http://schemas.microsoft.com/office/drawing/2014/main" val="3190424722"/>
                    </a:ext>
                  </a:extLst>
                </a:gridCol>
                <a:gridCol w="1174946">
                  <a:extLst>
                    <a:ext uri="{9D8B030D-6E8A-4147-A177-3AD203B41FA5}">
                      <a16:colId xmlns:a16="http://schemas.microsoft.com/office/drawing/2014/main" val="95858817"/>
                    </a:ext>
                  </a:extLst>
                </a:gridCol>
                <a:gridCol w="1757311">
                  <a:extLst>
                    <a:ext uri="{9D8B030D-6E8A-4147-A177-3AD203B41FA5}">
                      <a16:colId xmlns:a16="http://schemas.microsoft.com/office/drawing/2014/main" val="2767726702"/>
                    </a:ext>
                  </a:extLst>
                </a:gridCol>
              </a:tblGrid>
              <a:tr h="370840">
                <a:tc>
                  <a:txBody>
                    <a:bodyPr/>
                    <a:lstStyle/>
                    <a:p>
                      <a:endParaRPr lang="en-US" dirty="0"/>
                    </a:p>
                  </a:txBody>
                  <a:tcPr/>
                </a:tc>
                <a:tc>
                  <a:txBody>
                    <a:bodyPr/>
                    <a:lstStyle/>
                    <a:p>
                      <a:r>
                        <a:rPr lang="en-US" dirty="0"/>
                        <a:t>Overall index</a:t>
                      </a:r>
                    </a:p>
                  </a:txBody>
                  <a:tcPr/>
                </a:tc>
                <a:tc>
                  <a:txBody>
                    <a:bodyPr/>
                    <a:lstStyle/>
                    <a:p>
                      <a:r>
                        <a:rPr lang="en-US" dirty="0"/>
                        <a:t>index1</a:t>
                      </a:r>
                    </a:p>
                  </a:txBody>
                  <a:tcPr/>
                </a:tc>
                <a:tc>
                  <a:txBody>
                    <a:bodyPr/>
                    <a:lstStyle/>
                    <a:p>
                      <a:r>
                        <a:rPr lang="en-US" dirty="0"/>
                        <a:t>index2</a:t>
                      </a:r>
                    </a:p>
                  </a:txBody>
                  <a:tcPr/>
                </a:tc>
                <a:tc>
                  <a:txBody>
                    <a:bodyPr/>
                    <a:lstStyle/>
                    <a:p>
                      <a:r>
                        <a:rPr lang="en-US" dirty="0"/>
                        <a:t>coeff1</a:t>
                      </a:r>
                    </a:p>
                  </a:txBody>
                  <a:tcPr/>
                </a:tc>
                <a:tc>
                  <a:txBody>
                    <a:bodyPr/>
                    <a:lstStyle/>
                    <a:p>
                      <a:r>
                        <a:rPr lang="en-US" dirty="0"/>
                        <a:t>coeff2</a:t>
                      </a:r>
                    </a:p>
                  </a:txBody>
                  <a:tcPr/>
                </a:tc>
                <a:tc>
                  <a:txBody>
                    <a:bodyPr/>
                    <a:lstStyle/>
                    <a:p>
                      <a:r>
                        <a:rPr lang="en-US" dirty="0"/>
                        <a:t>Y-intercept</a:t>
                      </a:r>
                    </a:p>
                  </a:txBody>
                  <a:tcPr/>
                </a:tc>
                <a:tc>
                  <a:txBody>
                    <a:bodyPr/>
                    <a:lstStyle/>
                    <a:p>
                      <a:r>
                        <a:rPr lang="en-US" dirty="0"/>
                        <a:t>Test error</a:t>
                      </a:r>
                    </a:p>
                  </a:txBody>
                  <a:tcPr/>
                </a:tc>
                <a:tc>
                  <a:txBody>
                    <a:bodyPr/>
                    <a:lstStyle/>
                    <a:p>
                      <a:r>
                        <a:rPr lang="en-US" dirty="0"/>
                        <a:t>Train error</a:t>
                      </a:r>
                    </a:p>
                  </a:txBody>
                  <a:tcPr/>
                </a:tc>
                <a:extLst>
                  <a:ext uri="{0D108BD9-81ED-4DB2-BD59-A6C34878D82A}">
                    <a16:rowId xmlns:a16="http://schemas.microsoft.com/office/drawing/2014/main" val="969190175"/>
                  </a:ext>
                </a:extLst>
              </a:tr>
              <a:tr h="370840">
                <a:tc>
                  <a:txBody>
                    <a:bodyPr/>
                    <a:lstStyle/>
                    <a:p>
                      <a:r>
                        <a:rPr lang="en-US" dirty="0"/>
                        <a:t>train optimal</a:t>
                      </a:r>
                    </a:p>
                  </a:txBody>
                  <a:tcPr/>
                </a:tc>
                <a:tc>
                  <a:txBody>
                    <a:bodyPr/>
                    <a:lstStyle/>
                    <a:p>
                      <a:r>
                        <a:rPr lang="en-US" dirty="0"/>
                        <a:t>14</a:t>
                      </a:r>
                    </a:p>
                  </a:txBody>
                  <a:tcPr/>
                </a:tc>
                <a:tc>
                  <a:txBody>
                    <a:bodyPr/>
                    <a:lstStyle/>
                    <a:p>
                      <a:r>
                        <a:rPr lang="en-US" dirty="0"/>
                        <a:t>0</a:t>
                      </a:r>
                    </a:p>
                  </a:txBody>
                  <a:tcPr/>
                </a:tc>
                <a:tc>
                  <a:txBody>
                    <a:bodyPr/>
                    <a:lstStyle/>
                    <a:p>
                      <a:r>
                        <a:rPr lang="en-US" dirty="0"/>
                        <a:t>14</a:t>
                      </a:r>
                    </a:p>
                  </a:txBody>
                  <a:tcPr/>
                </a:tc>
                <a:tc>
                  <a:txBody>
                    <a:bodyPr/>
                    <a:lstStyle/>
                    <a:p>
                      <a:r>
                        <a:rPr lang="en-US" dirty="0"/>
                        <a:t>0.0011061</a:t>
                      </a:r>
                    </a:p>
                  </a:txBody>
                  <a:tcPr/>
                </a:tc>
                <a:tc>
                  <a:txBody>
                    <a:bodyPr/>
                    <a:lstStyle/>
                    <a:p>
                      <a:r>
                        <a:rPr lang="en-US" dirty="0"/>
                        <a:t>0.0021120</a:t>
                      </a:r>
                    </a:p>
                  </a:txBody>
                  <a:tcPr/>
                </a:tc>
                <a:tc>
                  <a:txBody>
                    <a:bodyPr/>
                    <a:lstStyle/>
                    <a:p>
                      <a:r>
                        <a:rPr lang="en-US" dirty="0"/>
                        <a:t>0.097102351</a:t>
                      </a:r>
                    </a:p>
                  </a:txBody>
                  <a:tcPr/>
                </a:tc>
                <a:tc>
                  <a:txBody>
                    <a:bodyPr/>
                    <a:lstStyle/>
                    <a:p>
                      <a:r>
                        <a:rPr lang="en-US" dirty="0"/>
                        <a:t>0.00104472</a:t>
                      </a:r>
                    </a:p>
                  </a:txBody>
                  <a:tcPr/>
                </a:tc>
                <a:tc>
                  <a:txBody>
                    <a:bodyPr/>
                    <a:lstStyle/>
                    <a:p>
                      <a:r>
                        <a:rPr lang="en-US" dirty="0"/>
                        <a:t>0.000032724</a:t>
                      </a:r>
                    </a:p>
                  </a:txBody>
                  <a:tcPr/>
                </a:tc>
                <a:extLst>
                  <a:ext uri="{0D108BD9-81ED-4DB2-BD59-A6C34878D82A}">
                    <a16:rowId xmlns:a16="http://schemas.microsoft.com/office/drawing/2014/main" val="4166858396"/>
                  </a:ext>
                </a:extLst>
              </a:tr>
              <a:tr h="370840">
                <a:tc>
                  <a:txBody>
                    <a:bodyPr/>
                    <a:lstStyle/>
                    <a:p>
                      <a:r>
                        <a:rPr lang="en-US" dirty="0"/>
                        <a:t>test optimal</a:t>
                      </a:r>
                    </a:p>
                  </a:txBody>
                  <a:tcPr/>
                </a:tc>
                <a:tc>
                  <a:txBody>
                    <a:bodyPr/>
                    <a:lstStyle/>
                    <a:p>
                      <a:r>
                        <a:rPr lang="en-US" dirty="0"/>
                        <a:t>1206</a:t>
                      </a:r>
                    </a:p>
                  </a:txBody>
                  <a:tcPr/>
                </a:tc>
                <a:tc>
                  <a:txBody>
                    <a:bodyPr/>
                    <a:lstStyle/>
                    <a:p>
                      <a:r>
                        <a:rPr lang="en-US" dirty="0"/>
                        <a:t>30</a:t>
                      </a:r>
                    </a:p>
                  </a:txBody>
                  <a:tcPr/>
                </a:tc>
                <a:tc>
                  <a:txBody>
                    <a:bodyPr/>
                    <a:lstStyle/>
                    <a:p>
                      <a:r>
                        <a:rPr lang="en-US" dirty="0"/>
                        <a:t>6</a:t>
                      </a:r>
                    </a:p>
                  </a:txBody>
                  <a:tcPr/>
                </a:tc>
                <a:tc>
                  <a:txBody>
                    <a:bodyPr/>
                    <a:lstStyle/>
                    <a:p>
                      <a:r>
                        <a:rPr lang="en-US" dirty="0"/>
                        <a:t>0.0026020</a:t>
                      </a:r>
                    </a:p>
                  </a:txBody>
                  <a:tcPr/>
                </a:tc>
                <a:tc>
                  <a:txBody>
                    <a:bodyPr/>
                    <a:lstStyle/>
                    <a:p>
                      <a:r>
                        <a:rPr lang="en-US" dirty="0"/>
                        <a:t>0.0023747</a:t>
                      </a:r>
                    </a:p>
                  </a:txBody>
                  <a:tcPr/>
                </a:tc>
                <a:tc>
                  <a:txBody>
                    <a:bodyPr/>
                    <a:lstStyle/>
                    <a:p>
                      <a:r>
                        <a:rPr lang="en-US" dirty="0"/>
                        <a:t>0.080607365</a:t>
                      </a:r>
                    </a:p>
                  </a:txBody>
                  <a:tcPr/>
                </a:tc>
                <a:tc>
                  <a:txBody>
                    <a:bodyPr/>
                    <a:lstStyle/>
                    <a:p>
                      <a:r>
                        <a:rPr lang="en-US" dirty="0"/>
                        <a:t>0.00005217</a:t>
                      </a:r>
                    </a:p>
                  </a:txBody>
                  <a:tcPr/>
                </a:tc>
                <a:tc>
                  <a:txBody>
                    <a:bodyPr/>
                    <a:lstStyle/>
                    <a:p>
                      <a:r>
                        <a:rPr lang="en-US" dirty="0"/>
                        <a:t>0.000116403</a:t>
                      </a:r>
                    </a:p>
                  </a:txBody>
                  <a:tcPr/>
                </a:tc>
                <a:extLst>
                  <a:ext uri="{0D108BD9-81ED-4DB2-BD59-A6C34878D82A}">
                    <a16:rowId xmlns:a16="http://schemas.microsoft.com/office/drawing/2014/main" val="4232349500"/>
                  </a:ext>
                </a:extLst>
              </a:tr>
            </a:tbl>
          </a:graphicData>
        </a:graphic>
      </p:graphicFrame>
      <p:pic>
        <p:nvPicPr>
          <p:cNvPr id="5" name="Picture 4">
            <a:extLst>
              <a:ext uri="{FF2B5EF4-FFF2-40B4-BE49-F238E27FC236}">
                <a16:creationId xmlns:a16="http://schemas.microsoft.com/office/drawing/2014/main" id="{F5FF2C7A-F7F7-1145-B542-A55E59B4A34A}"/>
              </a:ext>
            </a:extLst>
          </p:cNvPr>
          <p:cNvPicPr>
            <a:picLocks noChangeAspect="1"/>
          </p:cNvPicPr>
          <p:nvPr/>
        </p:nvPicPr>
        <p:blipFill>
          <a:blip r:embed="rId2"/>
          <a:stretch>
            <a:fillRect/>
          </a:stretch>
        </p:blipFill>
        <p:spPr>
          <a:xfrm>
            <a:off x="1828800" y="2863518"/>
            <a:ext cx="4267200" cy="3200400"/>
          </a:xfrm>
          <a:prstGeom prst="rect">
            <a:avLst/>
          </a:prstGeom>
        </p:spPr>
      </p:pic>
      <p:pic>
        <p:nvPicPr>
          <p:cNvPr id="6" name="Picture 5">
            <a:extLst>
              <a:ext uri="{FF2B5EF4-FFF2-40B4-BE49-F238E27FC236}">
                <a16:creationId xmlns:a16="http://schemas.microsoft.com/office/drawing/2014/main" id="{DF822DA2-E38F-FD4F-982D-ABD1F6AD39F9}"/>
              </a:ext>
            </a:extLst>
          </p:cNvPr>
          <p:cNvPicPr>
            <a:picLocks noChangeAspect="1"/>
          </p:cNvPicPr>
          <p:nvPr/>
        </p:nvPicPr>
        <p:blipFill>
          <a:blip r:embed="rId3"/>
          <a:stretch>
            <a:fillRect/>
          </a:stretch>
        </p:blipFill>
        <p:spPr>
          <a:xfrm>
            <a:off x="7475869" y="2863518"/>
            <a:ext cx="4267200" cy="3200400"/>
          </a:xfrm>
          <a:prstGeom prst="rect">
            <a:avLst/>
          </a:prstGeom>
        </p:spPr>
      </p:pic>
    </p:spTree>
    <p:extLst>
      <p:ext uri="{BB962C8B-B14F-4D97-AF65-F5344CB8AC3E}">
        <p14:creationId xmlns:p14="http://schemas.microsoft.com/office/powerpoint/2010/main" val="3007736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BD0F31-194B-0644-9218-F16569CD5D22}"/>
              </a:ext>
            </a:extLst>
          </p:cNvPr>
          <p:cNvPicPr>
            <a:picLocks noChangeAspect="1"/>
          </p:cNvPicPr>
          <p:nvPr/>
        </p:nvPicPr>
        <p:blipFill>
          <a:blip r:embed="rId2"/>
          <a:stretch>
            <a:fillRect/>
          </a:stretch>
        </p:blipFill>
        <p:spPr>
          <a:xfrm>
            <a:off x="1221858" y="685800"/>
            <a:ext cx="7315200" cy="5486400"/>
          </a:xfrm>
          <a:prstGeom prst="rect">
            <a:avLst/>
          </a:prstGeom>
        </p:spPr>
      </p:pic>
      <p:sp>
        <p:nvSpPr>
          <p:cNvPr id="5" name="TextBox 4">
            <a:extLst>
              <a:ext uri="{FF2B5EF4-FFF2-40B4-BE49-F238E27FC236}">
                <a16:creationId xmlns:a16="http://schemas.microsoft.com/office/drawing/2014/main" id="{18A21FA3-C468-9E4B-BEF4-1AA12C820673}"/>
              </a:ext>
            </a:extLst>
          </p:cNvPr>
          <p:cNvSpPr txBox="1"/>
          <p:nvPr/>
        </p:nvSpPr>
        <p:spPr>
          <a:xfrm>
            <a:off x="8537058" y="1409700"/>
            <a:ext cx="3362842" cy="369332"/>
          </a:xfrm>
          <a:prstGeom prst="rect">
            <a:avLst/>
          </a:prstGeom>
          <a:noFill/>
        </p:spPr>
        <p:txBody>
          <a:bodyPr wrap="square" rtlCol="0">
            <a:spAutoFit/>
          </a:bodyPr>
          <a:lstStyle/>
          <a:p>
            <a:r>
              <a:rPr lang="en-US" dirty="0"/>
              <a:t>Shouldn’t this be symmetrical??</a:t>
            </a:r>
          </a:p>
        </p:txBody>
      </p:sp>
      <p:pic>
        <p:nvPicPr>
          <p:cNvPr id="6" name="Picture 5">
            <a:extLst>
              <a:ext uri="{FF2B5EF4-FFF2-40B4-BE49-F238E27FC236}">
                <a16:creationId xmlns:a16="http://schemas.microsoft.com/office/drawing/2014/main" id="{771AC349-3E4E-A148-A611-AB1582A6CAE3}"/>
              </a:ext>
            </a:extLst>
          </p:cNvPr>
          <p:cNvPicPr>
            <a:picLocks noChangeAspect="1"/>
          </p:cNvPicPr>
          <p:nvPr/>
        </p:nvPicPr>
        <p:blipFill>
          <a:blip r:embed="rId3"/>
          <a:stretch>
            <a:fillRect/>
          </a:stretch>
        </p:blipFill>
        <p:spPr>
          <a:xfrm>
            <a:off x="8399125" y="1968500"/>
            <a:ext cx="3638707" cy="2743200"/>
          </a:xfrm>
          <a:prstGeom prst="rect">
            <a:avLst/>
          </a:prstGeom>
        </p:spPr>
      </p:pic>
      <p:sp>
        <p:nvSpPr>
          <p:cNvPr id="7" name="TextBox 6">
            <a:extLst>
              <a:ext uri="{FF2B5EF4-FFF2-40B4-BE49-F238E27FC236}">
                <a16:creationId xmlns:a16="http://schemas.microsoft.com/office/drawing/2014/main" id="{1F7BEEAB-6363-4D4A-81D8-6FBD2D3325EE}"/>
              </a:ext>
            </a:extLst>
          </p:cNvPr>
          <p:cNvSpPr txBox="1"/>
          <p:nvPr/>
        </p:nvSpPr>
        <p:spPr>
          <a:xfrm>
            <a:off x="8537058" y="4901168"/>
            <a:ext cx="3362842" cy="369332"/>
          </a:xfrm>
          <a:prstGeom prst="rect">
            <a:avLst/>
          </a:prstGeom>
          <a:noFill/>
        </p:spPr>
        <p:txBody>
          <a:bodyPr wrap="square" rtlCol="0">
            <a:spAutoFit/>
          </a:bodyPr>
          <a:lstStyle/>
          <a:p>
            <a:r>
              <a:rPr lang="en-US" dirty="0"/>
              <a:t>Indeed, it ‘tis!</a:t>
            </a:r>
          </a:p>
        </p:txBody>
      </p:sp>
    </p:spTree>
    <p:extLst>
      <p:ext uri="{BB962C8B-B14F-4D97-AF65-F5344CB8AC3E}">
        <p14:creationId xmlns:p14="http://schemas.microsoft.com/office/powerpoint/2010/main" val="1863284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4F4B0-7D8D-E149-8A7F-5AB435242E98}"/>
              </a:ext>
            </a:extLst>
          </p:cNvPr>
          <p:cNvSpPr>
            <a:spLocks noGrp="1"/>
          </p:cNvSpPr>
          <p:nvPr>
            <p:ph type="title"/>
          </p:nvPr>
        </p:nvSpPr>
        <p:spPr/>
        <p:txBody>
          <a:bodyPr>
            <a:normAutofit fontScale="90000"/>
          </a:bodyPr>
          <a:lstStyle/>
          <a:p>
            <a:r>
              <a:rPr lang="en-US" dirty="0"/>
              <a:t>Optimizing Models – Simple Linear, All Sugar</a:t>
            </a:r>
          </a:p>
        </p:txBody>
      </p:sp>
      <p:pic>
        <p:nvPicPr>
          <p:cNvPr id="5" name="Picture 4">
            <a:extLst>
              <a:ext uri="{FF2B5EF4-FFF2-40B4-BE49-F238E27FC236}">
                <a16:creationId xmlns:a16="http://schemas.microsoft.com/office/drawing/2014/main" id="{6D90E3A6-5C39-DA41-A4FE-DBC93D3F0F98}"/>
              </a:ext>
            </a:extLst>
          </p:cNvPr>
          <p:cNvPicPr>
            <a:picLocks noChangeAspect="1"/>
          </p:cNvPicPr>
          <p:nvPr/>
        </p:nvPicPr>
        <p:blipFill>
          <a:blip r:embed="rId2"/>
          <a:stretch>
            <a:fillRect/>
          </a:stretch>
        </p:blipFill>
        <p:spPr>
          <a:xfrm>
            <a:off x="4305985" y="1246575"/>
            <a:ext cx="6096000" cy="4572000"/>
          </a:xfrm>
          <a:prstGeom prst="rect">
            <a:avLst/>
          </a:prstGeom>
        </p:spPr>
      </p:pic>
      <p:graphicFrame>
        <p:nvGraphicFramePr>
          <p:cNvPr id="6" name="Table 5">
            <a:extLst>
              <a:ext uri="{FF2B5EF4-FFF2-40B4-BE49-F238E27FC236}">
                <a16:creationId xmlns:a16="http://schemas.microsoft.com/office/drawing/2014/main" id="{E0F7269B-9B11-6340-9641-BCFBA1F7FF1C}"/>
              </a:ext>
            </a:extLst>
          </p:cNvPr>
          <p:cNvGraphicFramePr>
            <a:graphicFrameLocks noGrp="1"/>
          </p:cNvGraphicFramePr>
          <p:nvPr>
            <p:extLst>
              <p:ext uri="{D42A27DB-BD31-4B8C-83A1-F6EECF244321}">
                <p14:modId xmlns:p14="http://schemas.microsoft.com/office/powerpoint/2010/main" val="4032852812"/>
              </p:ext>
            </p:extLst>
          </p:nvPr>
        </p:nvGraphicFramePr>
        <p:xfrm>
          <a:off x="10401985" y="1027906"/>
          <a:ext cx="1538376" cy="5009339"/>
        </p:xfrm>
        <a:graphic>
          <a:graphicData uri="http://schemas.openxmlformats.org/drawingml/2006/table">
            <a:tbl>
              <a:tblPr>
                <a:tableStyleId>{5C22544A-7EE6-4342-B048-85BDC9FD1C3A}</a:tableStyleId>
              </a:tblPr>
              <a:tblGrid>
                <a:gridCol w="512792">
                  <a:extLst>
                    <a:ext uri="{9D8B030D-6E8A-4147-A177-3AD203B41FA5}">
                      <a16:colId xmlns:a16="http://schemas.microsoft.com/office/drawing/2014/main" val="2802656884"/>
                    </a:ext>
                  </a:extLst>
                </a:gridCol>
                <a:gridCol w="512792">
                  <a:extLst>
                    <a:ext uri="{9D8B030D-6E8A-4147-A177-3AD203B41FA5}">
                      <a16:colId xmlns:a16="http://schemas.microsoft.com/office/drawing/2014/main" val="331268784"/>
                    </a:ext>
                  </a:extLst>
                </a:gridCol>
                <a:gridCol w="512792">
                  <a:extLst>
                    <a:ext uri="{9D8B030D-6E8A-4147-A177-3AD203B41FA5}">
                      <a16:colId xmlns:a16="http://schemas.microsoft.com/office/drawing/2014/main" val="712057609"/>
                    </a:ext>
                  </a:extLst>
                </a:gridCol>
              </a:tblGrid>
              <a:tr h="122179">
                <a:tc>
                  <a:txBody>
                    <a:bodyPr/>
                    <a:lstStyle/>
                    <a:p>
                      <a:pPr algn="l" fontAlgn="b"/>
                      <a:r>
                        <a:rPr lang="en-US" sz="600" u="none" strike="noStrike">
                          <a:effectLst/>
                        </a:rPr>
                        <a:t>index</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l" fontAlgn="b"/>
                      <a:r>
                        <a:rPr lang="en-US" sz="600" u="none" strike="noStrike">
                          <a:effectLst/>
                        </a:rPr>
                        <a:t>Train Error</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l" fontAlgn="b"/>
                      <a:r>
                        <a:rPr lang="en-US" sz="600" u="none" strike="noStrike">
                          <a:effectLst/>
                        </a:rPr>
                        <a:t>Test Error</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398734014"/>
                  </a:ext>
                </a:extLst>
              </a:tr>
              <a:tr h="122179">
                <a:tc>
                  <a:txBody>
                    <a:bodyPr/>
                    <a:lstStyle/>
                    <a:p>
                      <a:pPr algn="r" fontAlgn="b"/>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0.00053743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0.01964342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54660428"/>
                  </a:ext>
                </a:extLst>
              </a:tr>
              <a:tr h="122179">
                <a:tc>
                  <a:txBody>
                    <a:bodyPr/>
                    <a:lstStyle/>
                    <a:p>
                      <a:pPr algn="r"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0.00045835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0.01732984</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524045388"/>
                  </a:ext>
                </a:extLst>
              </a:tr>
              <a:tr h="122179">
                <a:tc>
                  <a:txBody>
                    <a:bodyPr/>
                    <a:lstStyle/>
                    <a:p>
                      <a:pPr algn="r"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0.00039855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0.01507213</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508799275"/>
                  </a:ext>
                </a:extLst>
              </a:tr>
              <a:tr h="122179">
                <a:tc>
                  <a:txBody>
                    <a:bodyPr/>
                    <a:lstStyle/>
                    <a:p>
                      <a:pPr algn="r" fontAlgn="b"/>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dirty="0">
                          <a:effectLst/>
                        </a:rPr>
                        <a:t>0.00035949</a:t>
                      </a:r>
                      <a:endParaRPr lang="en-US" sz="600" b="0" i="0" u="none" strike="noStrike" dirty="0">
                        <a:solidFill>
                          <a:srgbClr val="000000"/>
                        </a:solidFill>
                        <a:effectLst/>
                        <a:latin typeface="Calibri" panose="020F0502020204030204" pitchFamily="34" charset="0"/>
                      </a:endParaRPr>
                    </a:p>
                  </a:txBody>
                  <a:tcPr marL="4975" marR="4975" marT="4975" marB="0" anchor="b">
                    <a:solidFill>
                      <a:srgbClr val="92D050"/>
                    </a:solidFill>
                  </a:tcPr>
                </a:tc>
                <a:tc>
                  <a:txBody>
                    <a:bodyPr/>
                    <a:lstStyle/>
                    <a:p>
                      <a:pPr algn="r" fontAlgn="b"/>
                      <a:r>
                        <a:rPr lang="en-US" sz="600" u="none" strike="noStrike" dirty="0">
                          <a:effectLst/>
                        </a:rPr>
                        <a:t>0.01266401</a:t>
                      </a:r>
                      <a:endParaRPr lang="en-US" sz="600" b="0" i="0" u="none" strike="noStrike" dirty="0">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485132039"/>
                  </a:ext>
                </a:extLst>
              </a:tr>
              <a:tr h="122179">
                <a:tc>
                  <a:txBody>
                    <a:bodyPr/>
                    <a:lstStyle/>
                    <a:p>
                      <a:pPr algn="r" fontAlgn="b"/>
                      <a:r>
                        <a:rPr lang="en-US" sz="600" u="none" strike="noStrike">
                          <a:effectLst/>
                        </a:rPr>
                        <a:t>4</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dirty="0">
                          <a:effectLst/>
                        </a:rPr>
                        <a:t>0.00039634</a:t>
                      </a:r>
                      <a:endParaRPr lang="en-US" sz="600" b="0" i="0" u="none" strike="noStrike" dirty="0">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0.01014544</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542234065"/>
                  </a:ext>
                </a:extLst>
              </a:tr>
              <a:tr h="122179">
                <a:tc>
                  <a:txBody>
                    <a:bodyPr/>
                    <a:lstStyle/>
                    <a:p>
                      <a:pPr algn="r" fontAlgn="b"/>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0.00045075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0.00774487</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99683926"/>
                  </a:ext>
                </a:extLst>
              </a:tr>
              <a:tr h="122179">
                <a:tc>
                  <a:txBody>
                    <a:bodyPr/>
                    <a:lstStyle/>
                    <a:p>
                      <a:pPr algn="r" fontAlgn="b"/>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0.00052411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0.00572522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522872484"/>
                  </a:ext>
                </a:extLst>
              </a:tr>
              <a:tr h="122179">
                <a:tc>
                  <a:txBody>
                    <a:bodyPr/>
                    <a:lstStyle/>
                    <a:p>
                      <a:pPr algn="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0.00057262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0.00346822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92200356"/>
                  </a:ext>
                </a:extLst>
              </a:tr>
              <a:tr h="122179">
                <a:tc>
                  <a:txBody>
                    <a:bodyPr/>
                    <a:lstStyle/>
                    <a:p>
                      <a:pPr algn="r" fontAlgn="b"/>
                      <a:r>
                        <a:rPr lang="en-US" sz="600" u="none" strike="noStrike">
                          <a:effectLst/>
                        </a:rPr>
                        <a:t>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0.00061407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0.00246403</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22231269"/>
                  </a:ext>
                </a:extLst>
              </a:tr>
              <a:tr h="122179">
                <a:tc>
                  <a:txBody>
                    <a:bodyPr/>
                    <a:lstStyle/>
                    <a:p>
                      <a:pPr algn="r" fontAlgn="b"/>
                      <a:r>
                        <a:rPr lang="en-US" sz="600" u="none" strike="noStrike">
                          <a:effectLst/>
                        </a:rPr>
                        <a:t>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0.00063193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dirty="0">
                          <a:effectLst/>
                        </a:rPr>
                        <a:t>0.00203123</a:t>
                      </a:r>
                      <a:endParaRPr lang="en-US" sz="600" b="0" i="0" u="none" strike="noStrike" dirty="0">
                        <a:solidFill>
                          <a:srgbClr val="000000"/>
                        </a:solidFill>
                        <a:effectLst/>
                        <a:latin typeface="Calibri" panose="020F0502020204030204" pitchFamily="34" charset="0"/>
                      </a:endParaRPr>
                    </a:p>
                  </a:txBody>
                  <a:tcPr marL="4975" marR="4975" marT="4975" marB="0" anchor="b">
                    <a:solidFill>
                      <a:srgbClr val="92D050"/>
                    </a:solidFill>
                  </a:tcPr>
                </a:tc>
                <a:extLst>
                  <a:ext uri="{0D108BD9-81ED-4DB2-BD59-A6C34878D82A}">
                    <a16:rowId xmlns:a16="http://schemas.microsoft.com/office/drawing/2014/main" val="4248880862"/>
                  </a:ext>
                </a:extLst>
              </a:tr>
              <a:tr h="122179">
                <a:tc>
                  <a:txBody>
                    <a:bodyPr/>
                    <a:lstStyle/>
                    <a:p>
                      <a:pPr algn="r" fontAlgn="b"/>
                      <a:r>
                        <a:rPr lang="en-US" sz="600" u="none" strike="noStrike">
                          <a:effectLst/>
                        </a:rPr>
                        <a:t>10</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0.00067465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0.00244904</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51242474"/>
                  </a:ext>
                </a:extLst>
              </a:tr>
              <a:tr h="122179">
                <a:tc>
                  <a:txBody>
                    <a:bodyPr/>
                    <a:lstStyle/>
                    <a:p>
                      <a:pPr algn="r" fontAlgn="b"/>
                      <a:r>
                        <a:rPr lang="en-US" sz="600" u="none" strike="noStrike">
                          <a:effectLst/>
                        </a:rPr>
                        <a:t>11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0.00068919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0.00414403</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781131816"/>
                  </a:ext>
                </a:extLst>
              </a:tr>
              <a:tr h="122179">
                <a:tc>
                  <a:txBody>
                    <a:bodyPr/>
                    <a:lstStyle/>
                    <a:p>
                      <a:pPr algn="r" fontAlgn="b"/>
                      <a:r>
                        <a:rPr lang="en-US" sz="600" u="none" strike="noStrike">
                          <a:effectLst/>
                        </a:rPr>
                        <a:t>12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0.00070952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0.00653216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42247946"/>
                  </a:ext>
                </a:extLst>
              </a:tr>
              <a:tr h="122179">
                <a:tc>
                  <a:txBody>
                    <a:bodyPr/>
                    <a:lstStyle/>
                    <a:p>
                      <a:pPr algn="r" fontAlgn="b"/>
                      <a:r>
                        <a:rPr lang="en-US" sz="600" u="none" strike="noStrike">
                          <a:effectLst/>
                        </a:rPr>
                        <a:t>13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0.00076313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0.00842055</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834954121"/>
                  </a:ext>
                </a:extLst>
              </a:tr>
              <a:tr h="122179">
                <a:tc>
                  <a:txBody>
                    <a:bodyPr/>
                    <a:lstStyle/>
                    <a:p>
                      <a:pPr algn="r" fontAlgn="b"/>
                      <a:r>
                        <a:rPr lang="en-US" sz="600" u="none" strike="noStrike">
                          <a:effectLst/>
                        </a:rPr>
                        <a:t>14</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0.0007971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0.01034084</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687699151"/>
                  </a:ext>
                </a:extLst>
              </a:tr>
              <a:tr h="122179">
                <a:tc>
                  <a:txBody>
                    <a:bodyPr/>
                    <a:lstStyle/>
                    <a:p>
                      <a:pPr algn="r" fontAlgn="b"/>
                      <a:r>
                        <a:rPr lang="en-US" sz="600" u="none" strike="noStrike">
                          <a:effectLst/>
                        </a:rPr>
                        <a:t>15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0.00082738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0.01097512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034003882"/>
                  </a:ext>
                </a:extLst>
              </a:tr>
              <a:tr h="122179">
                <a:tc>
                  <a:txBody>
                    <a:bodyPr/>
                    <a:lstStyle/>
                    <a:p>
                      <a:pPr algn="r" fontAlgn="b"/>
                      <a:r>
                        <a:rPr lang="en-US" sz="600" u="none" strike="noStrike">
                          <a:effectLst/>
                        </a:rPr>
                        <a:t>16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0.00084925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0.01135977</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109359936"/>
                  </a:ext>
                </a:extLst>
              </a:tr>
              <a:tr h="122179">
                <a:tc>
                  <a:txBody>
                    <a:bodyPr/>
                    <a:lstStyle/>
                    <a:p>
                      <a:pPr algn="r" fontAlgn="b"/>
                      <a:r>
                        <a:rPr lang="en-US" sz="600" u="none" strike="noStrike">
                          <a:effectLst/>
                        </a:rPr>
                        <a:t>17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0.00086856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0.00968365</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658356"/>
                  </a:ext>
                </a:extLst>
              </a:tr>
              <a:tr h="122179">
                <a:tc>
                  <a:txBody>
                    <a:bodyPr/>
                    <a:lstStyle/>
                    <a:p>
                      <a:pPr algn="r" fontAlgn="b"/>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0.00086601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0.00961854</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612379147"/>
                  </a:ext>
                </a:extLst>
              </a:tr>
              <a:tr h="122179">
                <a:tc>
                  <a:txBody>
                    <a:bodyPr/>
                    <a:lstStyle/>
                    <a:p>
                      <a:pPr algn="r" fontAlgn="b"/>
                      <a:r>
                        <a:rPr lang="en-US" sz="600" u="none" strike="noStrike">
                          <a:effectLst/>
                        </a:rPr>
                        <a:t>19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0.00086517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0.00900948</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51391781"/>
                  </a:ext>
                </a:extLst>
              </a:tr>
              <a:tr h="122179">
                <a:tc>
                  <a:txBody>
                    <a:bodyPr/>
                    <a:lstStyle/>
                    <a:p>
                      <a:pPr algn="r" fontAlgn="b"/>
                      <a:r>
                        <a:rPr lang="en-US" sz="600" u="none" strike="noStrike">
                          <a:effectLst/>
                        </a:rPr>
                        <a:t>20</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0.00086155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0.00674866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808974081"/>
                  </a:ext>
                </a:extLst>
              </a:tr>
              <a:tr h="122179">
                <a:tc>
                  <a:txBody>
                    <a:bodyPr/>
                    <a:lstStyle/>
                    <a:p>
                      <a:pPr algn="r" fontAlgn="b"/>
                      <a:r>
                        <a:rPr lang="en-US" sz="600" u="none" strike="noStrike">
                          <a:effectLst/>
                        </a:rPr>
                        <a:t>21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0.00106029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0.00493893</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957537539"/>
                  </a:ext>
                </a:extLst>
              </a:tr>
              <a:tr h="122179">
                <a:tc>
                  <a:txBody>
                    <a:bodyPr/>
                    <a:lstStyle/>
                    <a:p>
                      <a:pPr algn="r" fontAlgn="b"/>
                      <a:r>
                        <a:rPr lang="en-US" sz="600" u="none" strike="noStrike">
                          <a:effectLst/>
                        </a:rPr>
                        <a:t>22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0.00106353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0.003201</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32782113"/>
                  </a:ext>
                </a:extLst>
              </a:tr>
              <a:tr h="122179">
                <a:tc>
                  <a:txBody>
                    <a:bodyPr/>
                    <a:lstStyle/>
                    <a:p>
                      <a:pPr algn="r" fontAlgn="b"/>
                      <a:r>
                        <a:rPr lang="en-US" sz="600" u="none" strike="noStrike">
                          <a:effectLst/>
                        </a:rPr>
                        <a:t>23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0.00098226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0.00217046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766319132"/>
                  </a:ext>
                </a:extLst>
              </a:tr>
              <a:tr h="122179">
                <a:tc>
                  <a:txBody>
                    <a:bodyPr/>
                    <a:lstStyle/>
                    <a:p>
                      <a:pPr algn="r" fontAlgn="b"/>
                      <a:r>
                        <a:rPr lang="en-US" sz="600" u="none" strike="noStrike">
                          <a:effectLst/>
                        </a:rPr>
                        <a:t>24</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0.00100269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dirty="0">
                          <a:effectLst/>
                        </a:rPr>
                        <a:t>0.0019308</a:t>
                      </a:r>
                      <a:endParaRPr lang="en-US" sz="600" b="0" i="0" u="none" strike="noStrike" dirty="0">
                        <a:solidFill>
                          <a:srgbClr val="000000"/>
                        </a:solidFill>
                        <a:effectLst/>
                        <a:latin typeface="Calibri" panose="020F0502020204030204" pitchFamily="34" charset="0"/>
                      </a:endParaRPr>
                    </a:p>
                  </a:txBody>
                  <a:tcPr marL="4975" marR="4975" marT="4975" marB="0" anchor="b">
                    <a:solidFill>
                      <a:srgbClr val="92D050"/>
                    </a:solidFill>
                  </a:tcPr>
                </a:tc>
                <a:extLst>
                  <a:ext uri="{0D108BD9-81ED-4DB2-BD59-A6C34878D82A}">
                    <a16:rowId xmlns:a16="http://schemas.microsoft.com/office/drawing/2014/main" val="368701613"/>
                  </a:ext>
                </a:extLst>
              </a:tr>
              <a:tr h="122179">
                <a:tc>
                  <a:txBody>
                    <a:bodyPr/>
                    <a:lstStyle/>
                    <a:p>
                      <a:pPr algn="r" fontAlgn="b"/>
                      <a:r>
                        <a:rPr lang="en-US" sz="600" u="none" strike="noStrike">
                          <a:effectLst/>
                        </a:rPr>
                        <a:t>25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0.00138465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0.00205461</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361398243"/>
                  </a:ext>
                </a:extLst>
              </a:tr>
              <a:tr h="122179">
                <a:tc>
                  <a:txBody>
                    <a:bodyPr/>
                    <a:lstStyle/>
                    <a:p>
                      <a:pPr algn="r" fontAlgn="b"/>
                      <a:r>
                        <a:rPr lang="en-US" sz="600" u="none" strike="noStrike">
                          <a:effectLst/>
                        </a:rPr>
                        <a:t>26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0.00152985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0.00325886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54504000"/>
                  </a:ext>
                </a:extLst>
              </a:tr>
              <a:tr h="122179">
                <a:tc>
                  <a:txBody>
                    <a:bodyPr/>
                    <a:lstStyle/>
                    <a:p>
                      <a:pPr algn="r" fontAlgn="b"/>
                      <a:r>
                        <a:rPr lang="en-US" sz="600" u="none" strike="noStrike">
                          <a:effectLst/>
                        </a:rPr>
                        <a:t>27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0.00160154</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0.00319243</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491034452"/>
                  </a:ext>
                </a:extLst>
              </a:tr>
              <a:tr h="122179">
                <a:tc>
                  <a:txBody>
                    <a:bodyPr/>
                    <a:lstStyle/>
                    <a:p>
                      <a:pPr algn="r" fontAlgn="b"/>
                      <a:r>
                        <a:rPr lang="en-US" sz="600" u="none" strike="noStrike">
                          <a:effectLst/>
                        </a:rPr>
                        <a:t>28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0.00162022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0.00353032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766389795"/>
                  </a:ext>
                </a:extLst>
              </a:tr>
              <a:tr h="122179">
                <a:tc>
                  <a:txBody>
                    <a:bodyPr/>
                    <a:lstStyle/>
                    <a:p>
                      <a:pPr algn="r" fontAlgn="b"/>
                      <a:r>
                        <a:rPr lang="en-US" sz="600" u="none" strike="noStrike">
                          <a:effectLst/>
                        </a:rPr>
                        <a:t>29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0.00164312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0.00351096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3015262741"/>
                  </a:ext>
                </a:extLst>
              </a:tr>
              <a:tr h="122179">
                <a:tc>
                  <a:txBody>
                    <a:bodyPr/>
                    <a:lstStyle/>
                    <a:p>
                      <a:pPr algn="r" fontAlgn="b"/>
                      <a:r>
                        <a:rPr lang="en-US" sz="600" u="none" strike="noStrike">
                          <a:effectLst/>
                        </a:rPr>
                        <a:t>30</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0.00215982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0.00477592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401045972"/>
                  </a:ext>
                </a:extLst>
              </a:tr>
              <a:tr h="122179">
                <a:tc>
                  <a:txBody>
                    <a:bodyPr/>
                    <a:lstStyle/>
                    <a:p>
                      <a:pPr algn="r" fontAlgn="b"/>
                      <a:r>
                        <a:rPr lang="en-US" sz="600" u="none" strike="noStrike">
                          <a:effectLst/>
                        </a:rPr>
                        <a:t>31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0.00209721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0.00586857</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351157921"/>
                  </a:ext>
                </a:extLst>
              </a:tr>
              <a:tr h="122179">
                <a:tc>
                  <a:txBody>
                    <a:bodyPr/>
                    <a:lstStyle/>
                    <a:p>
                      <a:pPr algn="r" fontAlgn="b"/>
                      <a:r>
                        <a:rPr lang="en-US" sz="600" u="none" strike="noStrike">
                          <a:effectLst/>
                        </a:rPr>
                        <a:t>32</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0.00237907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0.00668716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35965195"/>
                  </a:ext>
                </a:extLst>
              </a:tr>
              <a:tr h="122179">
                <a:tc>
                  <a:txBody>
                    <a:bodyPr/>
                    <a:lstStyle/>
                    <a:p>
                      <a:pPr algn="r" fontAlgn="b"/>
                      <a:r>
                        <a:rPr lang="en-US" sz="600" u="none" strike="noStrike">
                          <a:effectLst/>
                        </a:rPr>
                        <a:t>33</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0.00260261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0.0063521</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044897921"/>
                  </a:ext>
                </a:extLst>
              </a:tr>
              <a:tr h="122179">
                <a:tc>
                  <a:txBody>
                    <a:bodyPr/>
                    <a:lstStyle/>
                    <a:p>
                      <a:pPr algn="r" fontAlgn="b"/>
                      <a:r>
                        <a:rPr lang="en-US" sz="600" u="none" strike="noStrike">
                          <a:effectLst/>
                        </a:rPr>
                        <a:t>34</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0.00286475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0.00595612</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797178961"/>
                  </a:ext>
                </a:extLst>
              </a:tr>
              <a:tr h="122179">
                <a:tc>
                  <a:txBody>
                    <a:bodyPr/>
                    <a:lstStyle/>
                    <a:p>
                      <a:pPr algn="r" fontAlgn="b"/>
                      <a:r>
                        <a:rPr lang="en-US" sz="600" u="none" strike="noStrike">
                          <a:effectLst/>
                        </a:rPr>
                        <a:t>35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0.00319987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0.00633589</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003083959"/>
                  </a:ext>
                </a:extLst>
              </a:tr>
              <a:tr h="122179">
                <a:tc>
                  <a:txBody>
                    <a:bodyPr/>
                    <a:lstStyle/>
                    <a:p>
                      <a:pPr algn="r" fontAlgn="b"/>
                      <a:r>
                        <a:rPr lang="en-US" sz="600" u="none" strike="noStrike">
                          <a:effectLst/>
                        </a:rPr>
                        <a:t>36</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0.0034941</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0.00703341</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825348539"/>
                  </a:ext>
                </a:extLst>
              </a:tr>
              <a:tr h="122179">
                <a:tc>
                  <a:txBody>
                    <a:bodyPr/>
                    <a:lstStyle/>
                    <a:p>
                      <a:pPr algn="r" fontAlgn="b"/>
                      <a:r>
                        <a:rPr lang="en-US" sz="600" u="none" strike="noStrike">
                          <a:effectLst/>
                        </a:rPr>
                        <a:t>37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0.0036955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0.00813867</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415115001"/>
                  </a:ext>
                </a:extLst>
              </a:tr>
              <a:tr h="122179">
                <a:tc>
                  <a:txBody>
                    <a:bodyPr/>
                    <a:lstStyle/>
                    <a:p>
                      <a:pPr algn="r" fontAlgn="b"/>
                      <a:r>
                        <a:rPr lang="en-US" sz="600" u="none" strike="noStrike">
                          <a:effectLst/>
                        </a:rPr>
                        <a:t>38</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0.00386277</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0.00957146</a:t>
                      </a:r>
                      <a:endParaRPr lang="en-US" sz="600" b="0" i="0" u="none" strike="noStrike">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2282826676"/>
                  </a:ext>
                </a:extLst>
              </a:tr>
              <a:tr h="122179">
                <a:tc>
                  <a:txBody>
                    <a:bodyPr/>
                    <a:lstStyle/>
                    <a:p>
                      <a:pPr algn="r" fontAlgn="b"/>
                      <a:r>
                        <a:rPr lang="en-US" sz="600" u="none" strike="noStrike">
                          <a:effectLst/>
                        </a:rPr>
                        <a:t>39</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a:effectLst/>
                        </a:rPr>
                        <a:t>0.0039745</a:t>
                      </a:r>
                      <a:endParaRPr lang="en-US" sz="600" b="0" i="0" u="none" strike="noStrike">
                        <a:solidFill>
                          <a:srgbClr val="000000"/>
                        </a:solidFill>
                        <a:effectLst/>
                        <a:latin typeface="Calibri" panose="020F0502020204030204" pitchFamily="34" charset="0"/>
                      </a:endParaRPr>
                    </a:p>
                  </a:txBody>
                  <a:tcPr marL="4975" marR="4975" marT="4975" marB="0" anchor="b"/>
                </a:tc>
                <a:tc>
                  <a:txBody>
                    <a:bodyPr/>
                    <a:lstStyle/>
                    <a:p>
                      <a:pPr algn="r" fontAlgn="b"/>
                      <a:r>
                        <a:rPr lang="en-US" sz="600" u="none" strike="noStrike" dirty="0">
                          <a:effectLst/>
                        </a:rPr>
                        <a:t>0.01110741</a:t>
                      </a:r>
                      <a:endParaRPr lang="en-US" sz="600" b="0" i="0" u="none" strike="noStrike" dirty="0">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588366913"/>
                  </a:ext>
                </a:extLst>
              </a:tr>
            </a:tbl>
          </a:graphicData>
        </a:graphic>
      </p:graphicFrame>
      <p:pic>
        <p:nvPicPr>
          <p:cNvPr id="7" name="Picture 6">
            <a:extLst>
              <a:ext uri="{FF2B5EF4-FFF2-40B4-BE49-F238E27FC236}">
                <a16:creationId xmlns:a16="http://schemas.microsoft.com/office/drawing/2014/main" id="{6F8FEE7A-65E7-2F46-A537-B3E5C194303A}"/>
              </a:ext>
            </a:extLst>
          </p:cNvPr>
          <p:cNvPicPr>
            <a:picLocks noChangeAspect="1"/>
          </p:cNvPicPr>
          <p:nvPr/>
        </p:nvPicPr>
        <p:blipFill>
          <a:blip r:embed="rId3"/>
          <a:stretch>
            <a:fillRect/>
          </a:stretch>
        </p:blipFill>
        <p:spPr>
          <a:xfrm>
            <a:off x="1753705" y="1703775"/>
            <a:ext cx="2438400" cy="1828800"/>
          </a:xfrm>
          <a:prstGeom prst="rect">
            <a:avLst/>
          </a:prstGeom>
        </p:spPr>
      </p:pic>
      <p:pic>
        <p:nvPicPr>
          <p:cNvPr id="8" name="Picture 7">
            <a:extLst>
              <a:ext uri="{FF2B5EF4-FFF2-40B4-BE49-F238E27FC236}">
                <a16:creationId xmlns:a16="http://schemas.microsoft.com/office/drawing/2014/main" id="{54BACAB5-EABB-B840-BF16-2F13868C1B61}"/>
              </a:ext>
            </a:extLst>
          </p:cNvPr>
          <p:cNvPicPr>
            <a:picLocks noChangeAspect="1"/>
          </p:cNvPicPr>
          <p:nvPr/>
        </p:nvPicPr>
        <p:blipFill>
          <a:blip r:embed="rId4"/>
          <a:stretch>
            <a:fillRect/>
          </a:stretch>
        </p:blipFill>
        <p:spPr>
          <a:xfrm>
            <a:off x="1753705" y="3751521"/>
            <a:ext cx="2438400" cy="1828800"/>
          </a:xfrm>
          <a:prstGeom prst="rect">
            <a:avLst/>
          </a:prstGeom>
        </p:spPr>
      </p:pic>
    </p:spTree>
    <p:extLst>
      <p:ext uri="{BB962C8B-B14F-4D97-AF65-F5344CB8AC3E}">
        <p14:creationId xmlns:p14="http://schemas.microsoft.com/office/powerpoint/2010/main" val="76586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AAAA-45CE-DD40-A058-1E95B821265B}"/>
              </a:ext>
            </a:extLst>
          </p:cNvPr>
          <p:cNvSpPr>
            <a:spLocks noGrp="1"/>
          </p:cNvSpPr>
          <p:nvPr>
            <p:ph type="title"/>
          </p:nvPr>
        </p:nvSpPr>
        <p:spPr/>
        <p:txBody>
          <a:bodyPr/>
          <a:lstStyle/>
          <a:p>
            <a:r>
              <a:rPr lang="en-US" dirty="0"/>
              <a:t>Optimizing Models – Two Term, HFCS</a:t>
            </a:r>
          </a:p>
        </p:txBody>
      </p:sp>
      <p:pic>
        <p:nvPicPr>
          <p:cNvPr id="4" name="Picture 3">
            <a:extLst>
              <a:ext uri="{FF2B5EF4-FFF2-40B4-BE49-F238E27FC236}">
                <a16:creationId xmlns:a16="http://schemas.microsoft.com/office/drawing/2014/main" id="{875575E6-89A0-8B45-B3A2-D7288587A145}"/>
              </a:ext>
            </a:extLst>
          </p:cNvPr>
          <p:cNvPicPr>
            <a:picLocks noChangeAspect="1"/>
          </p:cNvPicPr>
          <p:nvPr/>
        </p:nvPicPr>
        <p:blipFill>
          <a:blip r:embed="rId2"/>
          <a:stretch>
            <a:fillRect/>
          </a:stretch>
        </p:blipFill>
        <p:spPr>
          <a:xfrm>
            <a:off x="420624" y="1690688"/>
            <a:ext cx="4876800" cy="3657600"/>
          </a:xfrm>
          <a:prstGeom prst="rect">
            <a:avLst/>
          </a:prstGeom>
        </p:spPr>
      </p:pic>
      <p:sp>
        <p:nvSpPr>
          <p:cNvPr id="5" name="Rectangle 4">
            <a:extLst>
              <a:ext uri="{FF2B5EF4-FFF2-40B4-BE49-F238E27FC236}">
                <a16:creationId xmlns:a16="http://schemas.microsoft.com/office/drawing/2014/main" id="{33BA6689-7885-E14D-A7D1-822EC33522C3}"/>
              </a:ext>
            </a:extLst>
          </p:cNvPr>
          <p:cNvSpPr/>
          <p:nvPr/>
        </p:nvSpPr>
        <p:spPr>
          <a:xfrm>
            <a:off x="5692140" y="1709738"/>
            <a:ext cx="6096000" cy="646331"/>
          </a:xfrm>
          <a:prstGeom prst="rect">
            <a:avLst/>
          </a:prstGeom>
        </p:spPr>
        <p:txBody>
          <a:bodyPr>
            <a:spAutoFit/>
          </a:bodyPr>
          <a:lstStyle/>
          <a:p>
            <a:r>
              <a:rPr lang="en-US" dirty="0"/>
              <a:t>Minimum error occurs at Obesity = B*HFCS(t) + B*HFCS(t-20)</a:t>
            </a:r>
          </a:p>
          <a:p>
            <a:r>
              <a:rPr lang="en-US" dirty="0"/>
              <a:t>Error = 0.0002643595158237177</a:t>
            </a:r>
          </a:p>
        </p:txBody>
      </p:sp>
    </p:spTree>
    <p:extLst>
      <p:ext uri="{BB962C8B-B14F-4D97-AF65-F5344CB8AC3E}">
        <p14:creationId xmlns:p14="http://schemas.microsoft.com/office/powerpoint/2010/main" val="113864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02B00-1A07-344E-B638-FB467C37837B}"/>
              </a:ext>
            </a:extLst>
          </p:cNvPr>
          <p:cNvSpPr>
            <a:spLocks noGrp="1"/>
          </p:cNvSpPr>
          <p:nvPr>
            <p:ph type="title"/>
          </p:nvPr>
        </p:nvSpPr>
        <p:spPr/>
        <p:txBody>
          <a:bodyPr/>
          <a:lstStyle/>
          <a:p>
            <a:r>
              <a:rPr lang="en-US" dirty="0"/>
              <a:t>Optimizing Models – Two Term, HFCS</a:t>
            </a:r>
          </a:p>
        </p:txBody>
      </p:sp>
      <p:pic>
        <p:nvPicPr>
          <p:cNvPr id="4" name="Picture 3">
            <a:extLst>
              <a:ext uri="{FF2B5EF4-FFF2-40B4-BE49-F238E27FC236}">
                <a16:creationId xmlns:a16="http://schemas.microsoft.com/office/drawing/2014/main" id="{37808E9E-1589-E041-89EC-5D3B9034C967}"/>
              </a:ext>
            </a:extLst>
          </p:cNvPr>
          <p:cNvPicPr>
            <a:picLocks noChangeAspect="1"/>
          </p:cNvPicPr>
          <p:nvPr/>
        </p:nvPicPr>
        <p:blipFill>
          <a:blip r:embed="rId2"/>
          <a:stretch>
            <a:fillRect/>
          </a:stretch>
        </p:blipFill>
        <p:spPr>
          <a:xfrm>
            <a:off x="420624" y="1690688"/>
            <a:ext cx="4876800" cy="3657600"/>
          </a:xfrm>
          <a:prstGeom prst="rect">
            <a:avLst/>
          </a:prstGeom>
        </p:spPr>
      </p:pic>
      <p:sp>
        <p:nvSpPr>
          <p:cNvPr id="5" name="Rectangle 4">
            <a:extLst>
              <a:ext uri="{FF2B5EF4-FFF2-40B4-BE49-F238E27FC236}">
                <a16:creationId xmlns:a16="http://schemas.microsoft.com/office/drawing/2014/main" id="{64AADA95-198B-D246-A152-36F3A8355745}"/>
              </a:ext>
            </a:extLst>
          </p:cNvPr>
          <p:cNvSpPr/>
          <p:nvPr/>
        </p:nvSpPr>
        <p:spPr>
          <a:xfrm>
            <a:off x="5692140" y="1690688"/>
            <a:ext cx="6096000" cy="1200329"/>
          </a:xfrm>
          <a:prstGeom prst="rect">
            <a:avLst/>
          </a:prstGeom>
        </p:spPr>
        <p:txBody>
          <a:bodyPr>
            <a:spAutoFit/>
          </a:bodyPr>
          <a:lstStyle/>
          <a:p>
            <a:r>
              <a:rPr lang="en-US" dirty="0"/>
              <a:t>Minimum error occurs at Obesity = B*HFCS(t-30) + B*HFCS(t-6)</a:t>
            </a:r>
          </a:p>
          <a:p>
            <a:r>
              <a:rPr lang="en-US" dirty="0"/>
              <a:t>Error = 5.2174805897351754e-05 or .00005217</a:t>
            </a:r>
          </a:p>
          <a:p>
            <a:endParaRPr lang="en-US" dirty="0"/>
          </a:p>
          <a:p>
            <a:endParaRPr lang="en-US" dirty="0"/>
          </a:p>
        </p:txBody>
      </p:sp>
    </p:spTree>
    <p:extLst>
      <p:ext uri="{BB962C8B-B14F-4D97-AF65-F5344CB8AC3E}">
        <p14:creationId xmlns:p14="http://schemas.microsoft.com/office/powerpoint/2010/main" val="1865776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487F-93CD-794F-83BF-4865EA0E44F2}"/>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2A0D3B5-6113-A74E-9FDF-5E10E7DC05C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34612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F636-676C-E647-A440-C2E52DF5126B}"/>
              </a:ext>
            </a:extLst>
          </p:cNvPr>
          <p:cNvSpPr>
            <a:spLocks noGrp="1"/>
          </p:cNvSpPr>
          <p:nvPr>
            <p:ph type="title"/>
          </p:nvPr>
        </p:nvSpPr>
        <p:spPr/>
        <p:txBody>
          <a:bodyPr/>
          <a:lstStyle/>
          <a:p>
            <a:r>
              <a:rPr lang="en-US" dirty="0"/>
              <a:t>Estimating Models – HFCS, One Term</a:t>
            </a:r>
          </a:p>
        </p:txBody>
      </p:sp>
      <p:graphicFrame>
        <p:nvGraphicFramePr>
          <p:cNvPr id="4" name="Table 3">
            <a:extLst>
              <a:ext uri="{FF2B5EF4-FFF2-40B4-BE49-F238E27FC236}">
                <a16:creationId xmlns:a16="http://schemas.microsoft.com/office/drawing/2014/main" id="{042323DB-57CB-B343-99C8-ECE644B7077F}"/>
              </a:ext>
            </a:extLst>
          </p:cNvPr>
          <p:cNvGraphicFramePr>
            <a:graphicFrameLocks noGrp="1"/>
          </p:cNvGraphicFramePr>
          <p:nvPr>
            <p:extLst>
              <p:ext uri="{D42A27DB-BD31-4B8C-83A1-F6EECF244321}">
                <p14:modId xmlns:p14="http://schemas.microsoft.com/office/powerpoint/2010/main" val="2397560227"/>
              </p:ext>
            </p:extLst>
          </p:nvPr>
        </p:nvGraphicFramePr>
        <p:xfrm>
          <a:off x="1665769" y="1442680"/>
          <a:ext cx="7575071" cy="1112520"/>
        </p:xfrm>
        <a:graphic>
          <a:graphicData uri="http://schemas.openxmlformats.org/drawingml/2006/table">
            <a:tbl>
              <a:tblPr firstRow="1" bandRow="1">
                <a:tableStyleId>{5C22544A-7EE6-4342-B048-85BDC9FD1C3A}</a:tableStyleId>
              </a:tblPr>
              <a:tblGrid>
                <a:gridCol w="1430368">
                  <a:extLst>
                    <a:ext uri="{9D8B030D-6E8A-4147-A177-3AD203B41FA5}">
                      <a16:colId xmlns:a16="http://schemas.microsoft.com/office/drawing/2014/main" val="1586819569"/>
                    </a:ext>
                  </a:extLst>
                </a:gridCol>
                <a:gridCol w="807137">
                  <a:extLst>
                    <a:ext uri="{9D8B030D-6E8A-4147-A177-3AD203B41FA5}">
                      <a16:colId xmlns:a16="http://schemas.microsoft.com/office/drawing/2014/main" val="2668554423"/>
                    </a:ext>
                  </a:extLst>
                </a:gridCol>
                <a:gridCol w="1072776">
                  <a:extLst>
                    <a:ext uri="{9D8B030D-6E8A-4147-A177-3AD203B41FA5}">
                      <a16:colId xmlns:a16="http://schemas.microsoft.com/office/drawing/2014/main" val="737978495"/>
                    </a:ext>
                  </a:extLst>
                </a:gridCol>
                <a:gridCol w="1332533">
                  <a:extLst>
                    <a:ext uri="{9D8B030D-6E8A-4147-A177-3AD203B41FA5}">
                      <a16:colId xmlns:a16="http://schemas.microsoft.com/office/drawing/2014/main" val="3190424722"/>
                    </a:ext>
                  </a:extLst>
                </a:gridCol>
                <a:gridCol w="1174946">
                  <a:extLst>
                    <a:ext uri="{9D8B030D-6E8A-4147-A177-3AD203B41FA5}">
                      <a16:colId xmlns:a16="http://schemas.microsoft.com/office/drawing/2014/main" val="95858817"/>
                    </a:ext>
                  </a:extLst>
                </a:gridCol>
                <a:gridCol w="1757311">
                  <a:extLst>
                    <a:ext uri="{9D8B030D-6E8A-4147-A177-3AD203B41FA5}">
                      <a16:colId xmlns:a16="http://schemas.microsoft.com/office/drawing/2014/main" val="2767726702"/>
                    </a:ext>
                  </a:extLst>
                </a:gridCol>
              </a:tblGrid>
              <a:tr h="370840">
                <a:tc>
                  <a:txBody>
                    <a:bodyPr/>
                    <a:lstStyle/>
                    <a:p>
                      <a:endParaRPr lang="en-US" dirty="0"/>
                    </a:p>
                  </a:txBody>
                  <a:tcPr/>
                </a:tc>
                <a:tc>
                  <a:txBody>
                    <a:bodyPr/>
                    <a:lstStyle/>
                    <a:p>
                      <a:r>
                        <a:rPr lang="en-US" dirty="0"/>
                        <a:t>index1</a:t>
                      </a:r>
                    </a:p>
                  </a:txBody>
                  <a:tcPr/>
                </a:tc>
                <a:tc>
                  <a:txBody>
                    <a:bodyPr/>
                    <a:lstStyle/>
                    <a:p>
                      <a:r>
                        <a:rPr lang="en-US" dirty="0"/>
                        <a:t>coeff1</a:t>
                      </a:r>
                    </a:p>
                  </a:txBody>
                  <a:tcPr/>
                </a:tc>
                <a:tc>
                  <a:txBody>
                    <a:bodyPr/>
                    <a:lstStyle/>
                    <a:p>
                      <a:r>
                        <a:rPr lang="en-US" dirty="0"/>
                        <a:t>Y-intercept</a:t>
                      </a:r>
                    </a:p>
                  </a:txBody>
                  <a:tcPr/>
                </a:tc>
                <a:tc>
                  <a:txBody>
                    <a:bodyPr/>
                    <a:lstStyle/>
                    <a:p>
                      <a:r>
                        <a:rPr lang="en-US" dirty="0"/>
                        <a:t>Test error</a:t>
                      </a:r>
                    </a:p>
                  </a:txBody>
                  <a:tcPr/>
                </a:tc>
                <a:tc>
                  <a:txBody>
                    <a:bodyPr/>
                    <a:lstStyle/>
                    <a:p>
                      <a:r>
                        <a:rPr lang="en-US" dirty="0"/>
                        <a:t>Train error</a:t>
                      </a:r>
                    </a:p>
                  </a:txBody>
                  <a:tcPr/>
                </a:tc>
                <a:extLst>
                  <a:ext uri="{0D108BD9-81ED-4DB2-BD59-A6C34878D82A}">
                    <a16:rowId xmlns:a16="http://schemas.microsoft.com/office/drawing/2014/main" val="969190175"/>
                  </a:ext>
                </a:extLst>
              </a:tr>
              <a:tr h="370840">
                <a:tc>
                  <a:txBody>
                    <a:bodyPr/>
                    <a:lstStyle/>
                    <a:p>
                      <a:r>
                        <a:rPr lang="en-US" dirty="0"/>
                        <a:t>train optimal</a:t>
                      </a:r>
                    </a:p>
                  </a:txBody>
                  <a:tcPr/>
                </a:tc>
                <a:tc>
                  <a:txBody>
                    <a:bodyPr/>
                    <a:lstStyle/>
                    <a:p>
                      <a:r>
                        <a:rPr lang="en-US" dirty="0"/>
                        <a:t>10</a:t>
                      </a:r>
                    </a:p>
                  </a:txBody>
                  <a:tcPr/>
                </a:tc>
                <a:tc>
                  <a:txBody>
                    <a:bodyPr/>
                    <a:lstStyle/>
                    <a:p>
                      <a:r>
                        <a:rPr lang="en-US" dirty="0"/>
                        <a:t>0.0028001</a:t>
                      </a:r>
                    </a:p>
                  </a:txBody>
                  <a:tcPr/>
                </a:tc>
                <a:tc>
                  <a:txBody>
                    <a:bodyPr/>
                    <a:lstStyle/>
                    <a:p>
                      <a:r>
                        <a:rPr lang="en-US" dirty="0"/>
                        <a:t>0.118535423</a:t>
                      </a:r>
                    </a:p>
                  </a:txBody>
                  <a:tcPr/>
                </a:tc>
                <a:tc>
                  <a:txBody>
                    <a:bodyPr/>
                    <a:lstStyle/>
                    <a:p>
                      <a:r>
                        <a:rPr lang="en-US" dirty="0"/>
                        <a:t>0.00077707</a:t>
                      </a:r>
                    </a:p>
                  </a:txBody>
                  <a:tcPr/>
                </a:tc>
                <a:tc>
                  <a:txBody>
                    <a:bodyPr/>
                    <a:lstStyle/>
                    <a:p>
                      <a:r>
                        <a:rPr lang="en-US" dirty="0"/>
                        <a:t>0.00009.75798170</a:t>
                      </a:r>
                    </a:p>
                  </a:txBody>
                  <a:tcPr/>
                </a:tc>
                <a:extLst>
                  <a:ext uri="{0D108BD9-81ED-4DB2-BD59-A6C34878D82A}">
                    <a16:rowId xmlns:a16="http://schemas.microsoft.com/office/drawing/2014/main" val="4166858396"/>
                  </a:ext>
                </a:extLst>
              </a:tr>
              <a:tr h="370840">
                <a:tc>
                  <a:txBody>
                    <a:bodyPr/>
                    <a:lstStyle/>
                    <a:p>
                      <a:r>
                        <a:rPr lang="en-US" dirty="0"/>
                        <a:t>test optimal</a:t>
                      </a:r>
                    </a:p>
                  </a:txBody>
                  <a:tcPr/>
                </a:tc>
                <a:tc>
                  <a:txBody>
                    <a:bodyPr/>
                    <a:lstStyle/>
                    <a:p>
                      <a:r>
                        <a:rPr lang="en-US" dirty="0"/>
                        <a:t>13</a:t>
                      </a:r>
                    </a:p>
                  </a:txBody>
                  <a:tcPr/>
                </a:tc>
                <a:tc>
                  <a:txBody>
                    <a:bodyPr/>
                    <a:lstStyle/>
                    <a:p>
                      <a:r>
                        <a:rPr lang="en-US" dirty="0"/>
                        <a:t>0.0030467</a:t>
                      </a:r>
                    </a:p>
                  </a:txBody>
                  <a:tcPr/>
                </a:tc>
                <a:tc>
                  <a:txBody>
                    <a:bodyPr/>
                    <a:lstStyle/>
                    <a:p>
                      <a:r>
                        <a:rPr lang="en-US" dirty="0"/>
                        <a:t>0.126133304</a:t>
                      </a:r>
                    </a:p>
                  </a:txBody>
                  <a:tcPr/>
                </a:tc>
                <a:tc>
                  <a:txBody>
                    <a:bodyPr/>
                    <a:lstStyle/>
                    <a:p>
                      <a:r>
                        <a:rPr lang="en-US" dirty="0"/>
                        <a:t>0.00031311</a:t>
                      </a:r>
                    </a:p>
                  </a:txBody>
                  <a:tcPr/>
                </a:tc>
                <a:tc>
                  <a:txBody>
                    <a:bodyPr/>
                    <a:lstStyle/>
                    <a:p>
                      <a:r>
                        <a:rPr lang="en-US" dirty="0"/>
                        <a:t>0.0001892335674</a:t>
                      </a:r>
                    </a:p>
                  </a:txBody>
                  <a:tcPr/>
                </a:tc>
                <a:extLst>
                  <a:ext uri="{0D108BD9-81ED-4DB2-BD59-A6C34878D82A}">
                    <a16:rowId xmlns:a16="http://schemas.microsoft.com/office/drawing/2014/main" val="4232349500"/>
                  </a:ext>
                </a:extLst>
              </a:tr>
            </a:tbl>
          </a:graphicData>
        </a:graphic>
      </p:graphicFrame>
      <p:pic>
        <p:nvPicPr>
          <p:cNvPr id="5" name="Picture 4">
            <a:extLst>
              <a:ext uri="{FF2B5EF4-FFF2-40B4-BE49-F238E27FC236}">
                <a16:creationId xmlns:a16="http://schemas.microsoft.com/office/drawing/2014/main" id="{149980EF-F4F7-0943-A060-87AAF2DAC564}"/>
              </a:ext>
            </a:extLst>
          </p:cNvPr>
          <p:cNvPicPr>
            <a:picLocks noChangeAspect="1"/>
          </p:cNvPicPr>
          <p:nvPr/>
        </p:nvPicPr>
        <p:blipFill>
          <a:blip r:embed="rId2"/>
          <a:stretch>
            <a:fillRect/>
          </a:stretch>
        </p:blipFill>
        <p:spPr>
          <a:xfrm>
            <a:off x="1665769" y="2702601"/>
            <a:ext cx="4267200" cy="3200400"/>
          </a:xfrm>
          <a:prstGeom prst="rect">
            <a:avLst/>
          </a:prstGeom>
        </p:spPr>
      </p:pic>
      <p:pic>
        <p:nvPicPr>
          <p:cNvPr id="6" name="Picture 5">
            <a:extLst>
              <a:ext uri="{FF2B5EF4-FFF2-40B4-BE49-F238E27FC236}">
                <a16:creationId xmlns:a16="http://schemas.microsoft.com/office/drawing/2014/main" id="{C1000AA3-4D4B-3B4D-890D-90B1FF1AC2E2}"/>
              </a:ext>
            </a:extLst>
          </p:cNvPr>
          <p:cNvPicPr>
            <a:picLocks noChangeAspect="1"/>
          </p:cNvPicPr>
          <p:nvPr/>
        </p:nvPicPr>
        <p:blipFill>
          <a:blip r:embed="rId3"/>
          <a:stretch>
            <a:fillRect/>
          </a:stretch>
        </p:blipFill>
        <p:spPr>
          <a:xfrm>
            <a:off x="6259031" y="2702601"/>
            <a:ext cx="4267200" cy="3200400"/>
          </a:xfrm>
          <a:prstGeom prst="rect">
            <a:avLst/>
          </a:prstGeom>
        </p:spPr>
      </p:pic>
    </p:spTree>
    <p:extLst>
      <p:ext uri="{BB962C8B-B14F-4D97-AF65-F5344CB8AC3E}">
        <p14:creationId xmlns:p14="http://schemas.microsoft.com/office/powerpoint/2010/main" val="2972778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EAA5-0929-E54F-899C-38F5B0AE66FE}"/>
              </a:ext>
            </a:extLst>
          </p:cNvPr>
          <p:cNvSpPr>
            <a:spLocks noGrp="1"/>
          </p:cNvSpPr>
          <p:nvPr>
            <p:ph type="title"/>
          </p:nvPr>
        </p:nvSpPr>
        <p:spPr/>
        <p:txBody>
          <a:bodyPr/>
          <a:lstStyle/>
          <a:p>
            <a:r>
              <a:rPr lang="en-US" dirty="0"/>
              <a:t>Optimizing Models – HFCS, One Term</a:t>
            </a:r>
          </a:p>
        </p:txBody>
      </p:sp>
      <p:pic>
        <p:nvPicPr>
          <p:cNvPr id="4" name="Picture 3">
            <a:extLst>
              <a:ext uri="{FF2B5EF4-FFF2-40B4-BE49-F238E27FC236}">
                <a16:creationId xmlns:a16="http://schemas.microsoft.com/office/drawing/2014/main" id="{5BCDE814-88B7-324E-8335-179AAD354117}"/>
              </a:ext>
            </a:extLst>
          </p:cNvPr>
          <p:cNvPicPr>
            <a:picLocks noChangeAspect="1"/>
          </p:cNvPicPr>
          <p:nvPr/>
        </p:nvPicPr>
        <p:blipFill>
          <a:blip r:embed="rId2"/>
          <a:stretch>
            <a:fillRect/>
          </a:stretch>
        </p:blipFill>
        <p:spPr>
          <a:xfrm>
            <a:off x="3657600" y="1690688"/>
            <a:ext cx="4876800" cy="3657600"/>
          </a:xfrm>
          <a:prstGeom prst="rect">
            <a:avLst/>
          </a:prstGeom>
        </p:spPr>
      </p:pic>
    </p:spTree>
    <p:extLst>
      <p:ext uri="{BB962C8B-B14F-4D97-AF65-F5344CB8AC3E}">
        <p14:creationId xmlns:p14="http://schemas.microsoft.com/office/powerpoint/2010/main" val="3441715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AD98-7D44-8941-9A55-C3B268F3A8E5}"/>
              </a:ext>
            </a:extLst>
          </p:cNvPr>
          <p:cNvSpPr>
            <a:spLocks noGrp="1"/>
          </p:cNvSpPr>
          <p:nvPr>
            <p:ph type="title"/>
          </p:nvPr>
        </p:nvSpPr>
        <p:spPr/>
        <p:txBody>
          <a:bodyPr/>
          <a:lstStyle/>
          <a:p>
            <a:r>
              <a:rPr lang="en-US" dirty="0"/>
              <a:t>Optimizing Models - HFCS, Two Term</a:t>
            </a:r>
          </a:p>
        </p:txBody>
      </p:sp>
      <p:graphicFrame>
        <p:nvGraphicFramePr>
          <p:cNvPr id="4" name="Table 3">
            <a:extLst>
              <a:ext uri="{FF2B5EF4-FFF2-40B4-BE49-F238E27FC236}">
                <a16:creationId xmlns:a16="http://schemas.microsoft.com/office/drawing/2014/main" id="{27B9AEBE-DC18-9149-B397-DC11C432C4EC}"/>
              </a:ext>
            </a:extLst>
          </p:cNvPr>
          <p:cNvGraphicFramePr>
            <a:graphicFrameLocks noGrp="1"/>
          </p:cNvGraphicFramePr>
          <p:nvPr/>
        </p:nvGraphicFramePr>
        <p:xfrm>
          <a:off x="1665769" y="1442680"/>
          <a:ext cx="10339524" cy="1381760"/>
        </p:xfrm>
        <a:graphic>
          <a:graphicData uri="http://schemas.openxmlformats.org/drawingml/2006/table">
            <a:tbl>
              <a:tblPr firstRow="1" bandRow="1">
                <a:tableStyleId>{5C22544A-7EE6-4342-B048-85BDC9FD1C3A}</a:tableStyleId>
              </a:tblPr>
              <a:tblGrid>
                <a:gridCol w="1430368">
                  <a:extLst>
                    <a:ext uri="{9D8B030D-6E8A-4147-A177-3AD203B41FA5}">
                      <a16:colId xmlns:a16="http://schemas.microsoft.com/office/drawing/2014/main" val="1586819569"/>
                    </a:ext>
                  </a:extLst>
                </a:gridCol>
                <a:gridCol w="878655">
                  <a:extLst>
                    <a:ext uri="{9D8B030D-6E8A-4147-A177-3AD203B41FA5}">
                      <a16:colId xmlns:a16="http://schemas.microsoft.com/office/drawing/2014/main" val="2457553534"/>
                    </a:ext>
                  </a:extLst>
                </a:gridCol>
                <a:gridCol w="807137">
                  <a:extLst>
                    <a:ext uri="{9D8B030D-6E8A-4147-A177-3AD203B41FA5}">
                      <a16:colId xmlns:a16="http://schemas.microsoft.com/office/drawing/2014/main" val="2668554423"/>
                    </a:ext>
                  </a:extLst>
                </a:gridCol>
                <a:gridCol w="796920">
                  <a:extLst>
                    <a:ext uri="{9D8B030D-6E8A-4147-A177-3AD203B41FA5}">
                      <a16:colId xmlns:a16="http://schemas.microsoft.com/office/drawing/2014/main" val="652350716"/>
                    </a:ext>
                  </a:extLst>
                </a:gridCol>
                <a:gridCol w="1072776">
                  <a:extLst>
                    <a:ext uri="{9D8B030D-6E8A-4147-A177-3AD203B41FA5}">
                      <a16:colId xmlns:a16="http://schemas.microsoft.com/office/drawing/2014/main" val="737978495"/>
                    </a:ext>
                  </a:extLst>
                </a:gridCol>
                <a:gridCol w="1088878">
                  <a:extLst>
                    <a:ext uri="{9D8B030D-6E8A-4147-A177-3AD203B41FA5}">
                      <a16:colId xmlns:a16="http://schemas.microsoft.com/office/drawing/2014/main" val="2203516977"/>
                    </a:ext>
                  </a:extLst>
                </a:gridCol>
                <a:gridCol w="1332533">
                  <a:extLst>
                    <a:ext uri="{9D8B030D-6E8A-4147-A177-3AD203B41FA5}">
                      <a16:colId xmlns:a16="http://schemas.microsoft.com/office/drawing/2014/main" val="3190424722"/>
                    </a:ext>
                  </a:extLst>
                </a:gridCol>
                <a:gridCol w="1174946">
                  <a:extLst>
                    <a:ext uri="{9D8B030D-6E8A-4147-A177-3AD203B41FA5}">
                      <a16:colId xmlns:a16="http://schemas.microsoft.com/office/drawing/2014/main" val="95858817"/>
                    </a:ext>
                  </a:extLst>
                </a:gridCol>
                <a:gridCol w="1757311">
                  <a:extLst>
                    <a:ext uri="{9D8B030D-6E8A-4147-A177-3AD203B41FA5}">
                      <a16:colId xmlns:a16="http://schemas.microsoft.com/office/drawing/2014/main" val="2767726702"/>
                    </a:ext>
                  </a:extLst>
                </a:gridCol>
              </a:tblGrid>
              <a:tr h="370840">
                <a:tc>
                  <a:txBody>
                    <a:bodyPr/>
                    <a:lstStyle/>
                    <a:p>
                      <a:endParaRPr lang="en-US" dirty="0"/>
                    </a:p>
                  </a:txBody>
                  <a:tcPr/>
                </a:tc>
                <a:tc>
                  <a:txBody>
                    <a:bodyPr/>
                    <a:lstStyle/>
                    <a:p>
                      <a:r>
                        <a:rPr lang="en-US" dirty="0"/>
                        <a:t>Overall index</a:t>
                      </a:r>
                    </a:p>
                  </a:txBody>
                  <a:tcPr/>
                </a:tc>
                <a:tc>
                  <a:txBody>
                    <a:bodyPr/>
                    <a:lstStyle/>
                    <a:p>
                      <a:r>
                        <a:rPr lang="en-US" dirty="0"/>
                        <a:t>index1</a:t>
                      </a:r>
                    </a:p>
                  </a:txBody>
                  <a:tcPr/>
                </a:tc>
                <a:tc>
                  <a:txBody>
                    <a:bodyPr/>
                    <a:lstStyle/>
                    <a:p>
                      <a:r>
                        <a:rPr lang="en-US" dirty="0"/>
                        <a:t>index2</a:t>
                      </a:r>
                    </a:p>
                  </a:txBody>
                  <a:tcPr/>
                </a:tc>
                <a:tc>
                  <a:txBody>
                    <a:bodyPr/>
                    <a:lstStyle/>
                    <a:p>
                      <a:r>
                        <a:rPr lang="en-US" dirty="0"/>
                        <a:t>coeff1</a:t>
                      </a:r>
                    </a:p>
                  </a:txBody>
                  <a:tcPr/>
                </a:tc>
                <a:tc>
                  <a:txBody>
                    <a:bodyPr/>
                    <a:lstStyle/>
                    <a:p>
                      <a:r>
                        <a:rPr lang="en-US" dirty="0"/>
                        <a:t>coeff2</a:t>
                      </a:r>
                    </a:p>
                  </a:txBody>
                  <a:tcPr/>
                </a:tc>
                <a:tc>
                  <a:txBody>
                    <a:bodyPr/>
                    <a:lstStyle/>
                    <a:p>
                      <a:r>
                        <a:rPr lang="en-US" dirty="0"/>
                        <a:t>Y-intercept</a:t>
                      </a:r>
                    </a:p>
                  </a:txBody>
                  <a:tcPr/>
                </a:tc>
                <a:tc>
                  <a:txBody>
                    <a:bodyPr/>
                    <a:lstStyle/>
                    <a:p>
                      <a:r>
                        <a:rPr lang="en-US" dirty="0"/>
                        <a:t>Test error</a:t>
                      </a:r>
                    </a:p>
                  </a:txBody>
                  <a:tcPr/>
                </a:tc>
                <a:tc>
                  <a:txBody>
                    <a:bodyPr/>
                    <a:lstStyle/>
                    <a:p>
                      <a:r>
                        <a:rPr lang="en-US" dirty="0"/>
                        <a:t>Train error</a:t>
                      </a:r>
                    </a:p>
                  </a:txBody>
                  <a:tcPr/>
                </a:tc>
                <a:extLst>
                  <a:ext uri="{0D108BD9-81ED-4DB2-BD59-A6C34878D82A}">
                    <a16:rowId xmlns:a16="http://schemas.microsoft.com/office/drawing/2014/main" val="969190175"/>
                  </a:ext>
                </a:extLst>
              </a:tr>
              <a:tr h="370840">
                <a:tc>
                  <a:txBody>
                    <a:bodyPr/>
                    <a:lstStyle/>
                    <a:p>
                      <a:r>
                        <a:rPr lang="en-US" dirty="0"/>
                        <a:t>train optimal</a:t>
                      </a:r>
                    </a:p>
                  </a:txBody>
                  <a:tcPr/>
                </a:tc>
                <a:tc>
                  <a:txBody>
                    <a:bodyPr/>
                    <a:lstStyle/>
                    <a:p>
                      <a:r>
                        <a:rPr lang="en-US" dirty="0"/>
                        <a:t>14</a:t>
                      </a:r>
                    </a:p>
                  </a:txBody>
                  <a:tcPr/>
                </a:tc>
                <a:tc>
                  <a:txBody>
                    <a:bodyPr/>
                    <a:lstStyle/>
                    <a:p>
                      <a:r>
                        <a:rPr lang="en-US" dirty="0"/>
                        <a:t>0</a:t>
                      </a:r>
                    </a:p>
                  </a:txBody>
                  <a:tcPr/>
                </a:tc>
                <a:tc>
                  <a:txBody>
                    <a:bodyPr/>
                    <a:lstStyle/>
                    <a:p>
                      <a:r>
                        <a:rPr lang="en-US" dirty="0"/>
                        <a:t>14</a:t>
                      </a:r>
                    </a:p>
                  </a:txBody>
                  <a:tcPr/>
                </a:tc>
                <a:tc>
                  <a:txBody>
                    <a:bodyPr/>
                    <a:lstStyle/>
                    <a:p>
                      <a:r>
                        <a:rPr lang="en-US" dirty="0"/>
                        <a:t>0.0011061</a:t>
                      </a:r>
                    </a:p>
                  </a:txBody>
                  <a:tcPr/>
                </a:tc>
                <a:tc>
                  <a:txBody>
                    <a:bodyPr/>
                    <a:lstStyle/>
                    <a:p>
                      <a:r>
                        <a:rPr lang="en-US" dirty="0"/>
                        <a:t>0.0021120</a:t>
                      </a:r>
                    </a:p>
                  </a:txBody>
                  <a:tcPr/>
                </a:tc>
                <a:tc>
                  <a:txBody>
                    <a:bodyPr/>
                    <a:lstStyle/>
                    <a:p>
                      <a:r>
                        <a:rPr lang="en-US" dirty="0"/>
                        <a:t>0.097102351</a:t>
                      </a:r>
                    </a:p>
                  </a:txBody>
                  <a:tcPr/>
                </a:tc>
                <a:tc>
                  <a:txBody>
                    <a:bodyPr/>
                    <a:lstStyle/>
                    <a:p>
                      <a:r>
                        <a:rPr lang="en-US" dirty="0"/>
                        <a:t>0.00104472</a:t>
                      </a:r>
                    </a:p>
                  </a:txBody>
                  <a:tcPr/>
                </a:tc>
                <a:tc>
                  <a:txBody>
                    <a:bodyPr/>
                    <a:lstStyle/>
                    <a:p>
                      <a:r>
                        <a:rPr lang="en-US" dirty="0"/>
                        <a:t>0.000032724</a:t>
                      </a:r>
                    </a:p>
                  </a:txBody>
                  <a:tcPr/>
                </a:tc>
                <a:extLst>
                  <a:ext uri="{0D108BD9-81ED-4DB2-BD59-A6C34878D82A}">
                    <a16:rowId xmlns:a16="http://schemas.microsoft.com/office/drawing/2014/main" val="4166858396"/>
                  </a:ext>
                </a:extLst>
              </a:tr>
              <a:tr h="370840">
                <a:tc>
                  <a:txBody>
                    <a:bodyPr/>
                    <a:lstStyle/>
                    <a:p>
                      <a:r>
                        <a:rPr lang="en-US" dirty="0"/>
                        <a:t>test optimal</a:t>
                      </a:r>
                    </a:p>
                  </a:txBody>
                  <a:tcPr/>
                </a:tc>
                <a:tc>
                  <a:txBody>
                    <a:bodyPr/>
                    <a:lstStyle/>
                    <a:p>
                      <a:r>
                        <a:rPr lang="en-US" dirty="0"/>
                        <a:t>1206</a:t>
                      </a:r>
                    </a:p>
                  </a:txBody>
                  <a:tcPr/>
                </a:tc>
                <a:tc>
                  <a:txBody>
                    <a:bodyPr/>
                    <a:lstStyle/>
                    <a:p>
                      <a:r>
                        <a:rPr lang="en-US" dirty="0"/>
                        <a:t>30</a:t>
                      </a:r>
                    </a:p>
                  </a:txBody>
                  <a:tcPr/>
                </a:tc>
                <a:tc>
                  <a:txBody>
                    <a:bodyPr/>
                    <a:lstStyle/>
                    <a:p>
                      <a:r>
                        <a:rPr lang="en-US" dirty="0"/>
                        <a:t>6</a:t>
                      </a:r>
                    </a:p>
                  </a:txBody>
                  <a:tcPr/>
                </a:tc>
                <a:tc>
                  <a:txBody>
                    <a:bodyPr/>
                    <a:lstStyle/>
                    <a:p>
                      <a:r>
                        <a:rPr lang="en-US" dirty="0"/>
                        <a:t>0.0026020</a:t>
                      </a:r>
                    </a:p>
                  </a:txBody>
                  <a:tcPr/>
                </a:tc>
                <a:tc>
                  <a:txBody>
                    <a:bodyPr/>
                    <a:lstStyle/>
                    <a:p>
                      <a:r>
                        <a:rPr lang="en-US" dirty="0"/>
                        <a:t>0.0023747</a:t>
                      </a:r>
                    </a:p>
                  </a:txBody>
                  <a:tcPr/>
                </a:tc>
                <a:tc>
                  <a:txBody>
                    <a:bodyPr/>
                    <a:lstStyle/>
                    <a:p>
                      <a:r>
                        <a:rPr lang="en-US" dirty="0"/>
                        <a:t>0.080607365</a:t>
                      </a:r>
                    </a:p>
                  </a:txBody>
                  <a:tcPr/>
                </a:tc>
                <a:tc>
                  <a:txBody>
                    <a:bodyPr/>
                    <a:lstStyle/>
                    <a:p>
                      <a:r>
                        <a:rPr lang="en-US" dirty="0"/>
                        <a:t>0.00005217</a:t>
                      </a:r>
                    </a:p>
                  </a:txBody>
                  <a:tcPr/>
                </a:tc>
                <a:tc>
                  <a:txBody>
                    <a:bodyPr/>
                    <a:lstStyle/>
                    <a:p>
                      <a:r>
                        <a:rPr lang="en-US" dirty="0"/>
                        <a:t>0.000116403</a:t>
                      </a:r>
                    </a:p>
                  </a:txBody>
                  <a:tcPr/>
                </a:tc>
                <a:extLst>
                  <a:ext uri="{0D108BD9-81ED-4DB2-BD59-A6C34878D82A}">
                    <a16:rowId xmlns:a16="http://schemas.microsoft.com/office/drawing/2014/main" val="4232349500"/>
                  </a:ext>
                </a:extLst>
              </a:tr>
            </a:tbl>
          </a:graphicData>
        </a:graphic>
      </p:graphicFrame>
      <p:pic>
        <p:nvPicPr>
          <p:cNvPr id="5" name="Picture 4">
            <a:extLst>
              <a:ext uri="{FF2B5EF4-FFF2-40B4-BE49-F238E27FC236}">
                <a16:creationId xmlns:a16="http://schemas.microsoft.com/office/drawing/2014/main" id="{F5FF2C7A-F7F7-1145-B542-A55E59B4A34A}"/>
              </a:ext>
            </a:extLst>
          </p:cNvPr>
          <p:cNvPicPr>
            <a:picLocks noChangeAspect="1"/>
          </p:cNvPicPr>
          <p:nvPr/>
        </p:nvPicPr>
        <p:blipFill>
          <a:blip r:embed="rId2"/>
          <a:stretch>
            <a:fillRect/>
          </a:stretch>
        </p:blipFill>
        <p:spPr>
          <a:xfrm>
            <a:off x="7738093" y="2824440"/>
            <a:ext cx="4267200" cy="3200400"/>
          </a:xfrm>
          <a:prstGeom prst="rect">
            <a:avLst/>
          </a:prstGeom>
        </p:spPr>
      </p:pic>
      <p:pic>
        <p:nvPicPr>
          <p:cNvPr id="6" name="Picture 5">
            <a:extLst>
              <a:ext uri="{FF2B5EF4-FFF2-40B4-BE49-F238E27FC236}">
                <a16:creationId xmlns:a16="http://schemas.microsoft.com/office/drawing/2014/main" id="{DF822DA2-E38F-FD4F-982D-ABD1F6AD39F9}"/>
              </a:ext>
            </a:extLst>
          </p:cNvPr>
          <p:cNvPicPr>
            <a:picLocks noChangeAspect="1"/>
          </p:cNvPicPr>
          <p:nvPr/>
        </p:nvPicPr>
        <p:blipFill>
          <a:blip r:embed="rId3"/>
          <a:stretch>
            <a:fillRect/>
          </a:stretch>
        </p:blipFill>
        <p:spPr>
          <a:xfrm>
            <a:off x="1665769" y="2824440"/>
            <a:ext cx="4267200" cy="3200400"/>
          </a:xfrm>
          <a:prstGeom prst="rect">
            <a:avLst/>
          </a:prstGeom>
        </p:spPr>
      </p:pic>
    </p:spTree>
    <p:extLst>
      <p:ext uri="{BB962C8B-B14F-4D97-AF65-F5344CB8AC3E}">
        <p14:creationId xmlns:p14="http://schemas.microsoft.com/office/powerpoint/2010/main" val="1268835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BD0F31-194B-0644-9218-F16569CD5D22}"/>
              </a:ext>
            </a:extLst>
          </p:cNvPr>
          <p:cNvPicPr>
            <a:picLocks noChangeAspect="1"/>
          </p:cNvPicPr>
          <p:nvPr/>
        </p:nvPicPr>
        <p:blipFill>
          <a:blip r:embed="rId2"/>
          <a:stretch>
            <a:fillRect/>
          </a:stretch>
        </p:blipFill>
        <p:spPr>
          <a:xfrm>
            <a:off x="1221858" y="685800"/>
            <a:ext cx="7315200" cy="5486400"/>
          </a:xfrm>
          <a:prstGeom prst="rect">
            <a:avLst/>
          </a:prstGeom>
        </p:spPr>
      </p:pic>
      <p:sp>
        <p:nvSpPr>
          <p:cNvPr id="5" name="TextBox 4">
            <a:extLst>
              <a:ext uri="{FF2B5EF4-FFF2-40B4-BE49-F238E27FC236}">
                <a16:creationId xmlns:a16="http://schemas.microsoft.com/office/drawing/2014/main" id="{18A21FA3-C468-9E4B-BEF4-1AA12C820673}"/>
              </a:ext>
            </a:extLst>
          </p:cNvPr>
          <p:cNvSpPr txBox="1"/>
          <p:nvPr/>
        </p:nvSpPr>
        <p:spPr>
          <a:xfrm>
            <a:off x="8537058" y="1409700"/>
            <a:ext cx="3362842" cy="369332"/>
          </a:xfrm>
          <a:prstGeom prst="rect">
            <a:avLst/>
          </a:prstGeom>
          <a:noFill/>
        </p:spPr>
        <p:txBody>
          <a:bodyPr wrap="square" rtlCol="0">
            <a:spAutoFit/>
          </a:bodyPr>
          <a:lstStyle/>
          <a:p>
            <a:r>
              <a:rPr lang="en-US" dirty="0"/>
              <a:t>Shouldn’t this be symmetrical??</a:t>
            </a:r>
          </a:p>
        </p:txBody>
      </p:sp>
      <p:pic>
        <p:nvPicPr>
          <p:cNvPr id="6" name="Picture 5">
            <a:extLst>
              <a:ext uri="{FF2B5EF4-FFF2-40B4-BE49-F238E27FC236}">
                <a16:creationId xmlns:a16="http://schemas.microsoft.com/office/drawing/2014/main" id="{771AC349-3E4E-A148-A611-AB1582A6CAE3}"/>
              </a:ext>
            </a:extLst>
          </p:cNvPr>
          <p:cNvPicPr>
            <a:picLocks noChangeAspect="1"/>
          </p:cNvPicPr>
          <p:nvPr/>
        </p:nvPicPr>
        <p:blipFill>
          <a:blip r:embed="rId3"/>
          <a:stretch>
            <a:fillRect/>
          </a:stretch>
        </p:blipFill>
        <p:spPr>
          <a:xfrm>
            <a:off x="8399125" y="1968500"/>
            <a:ext cx="3638707" cy="2743200"/>
          </a:xfrm>
          <a:prstGeom prst="rect">
            <a:avLst/>
          </a:prstGeom>
        </p:spPr>
      </p:pic>
      <p:sp>
        <p:nvSpPr>
          <p:cNvPr id="7" name="TextBox 6">
            <a:extLst>
              <a:ext uri="{FF2B5EF4-FFF2-40B4-BE49-F238E27FC236}">
                <a16:creationId xmlns:a16="http://schemas.microsoft.com/office/drawing/2014/main" id="{1F7BEEAB-6363-4D4A-81D8-6FBD2D3325EE}"/>
              </a:ext>
            </a:extLst>
          </p:cNvPr>
          <p:cNvSpPr txBox="1"/>
          <p:nvPr/>
        </p:nvSpPr>
        <p:spPr>
          <a:xfrm>
            <a:off x="8537058" y="4901168"/>
            <a:ext cx="3362842" cy="369332"/>
          </a:xfrm>
          <a:prstGeom prst="rect">
            <a:avLst/>
          </a:prstGeom>
          <a:noFill/>
        </p:spPr>
        <p:txBody>
          <a:bodyPr wrap="square" rtlCol="0">
            <a:spAutoFit/>
          </a:bodyPr>
          <a:lstStyle/>
          <a:p>
            <a:r>
              <a:rPr lang="en-US" dirty="0"/>
              <a:t>Indeed, it ‘tis!</a:t>
            </a:r>
          </a:p>
        </p:txBody>
      </p:sp>
      <p:sp>
        <p:nvSpPr>
          <p:cNvPr id="2" name="Title 1">
            <a:extLst>
              <a:ext uri="{FF2B5EF4-FFF2-40B4-BE49-F238E27FC236}">
                <a16:creationId xmlns:a16="http://schemas.microsoft.com/office/drawing/2014/main" id="{4A603B67-5E1C-7341-B6D1-5C8D0E3523F4}"/>
              </a:ext>
            </a:extLst>
          </p:cNvPr>
          <p:cNvSpPr>
            <a:spLocks noGrp="1"/>
          </p:cNvSpPr>
          <p:nvPr>
            <p:ph type="title"/>
          </p:nvPr>
        </p:nvSpPr>
        <p:spPr>
          <a:xfrm>
            <a:off x="427110" y="23018"/>
            <a:ext cx="10543032" cy="1325563"/>
          </a:xfrm>
        </p:spPr>
        <p:txBody>
          <a:bodyPr/>
          <a:lstStyle/>
          <a:p>
            <a:r>
              <a:rPr lang="en-US" dirty="0"/>
              <a:t>HFCS, Two-Term Test/Train Error</a:t>
            </a:r>
          </a:p>
        </p:txBody>
      </p:sp>
    </p:spTree>
    <p:extLst>
      <p:ext uri="{BB962C8B-B14F-4D97-AF65-F5344CB8AC3E}">
        <p14:creationId xmlns:p14="http://schemas.microsoft.com/office/powerpoint/2010/main" val="4292128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41DD-931B-4648-84F5-45E0D9813505}"/>
              </a:ext>
            </a:extLst>
          </p:cNvPr>
          <p:cNvSpPr>
            <a:spLocks noGrp="1"/>
          </p:cNvSpPr>
          <p:nvPr>
            <p:ph type="title"/>
          </p:nvPr>
        </p:nvSpPr>
        <p:spPr/>
        <p:txBody>
          <a:bodyPr/>
          <a:lstStyle/>
          <a:p>
            <a:r>
              <a:rPr lang="en-US" dirty="0"/>
              <a:t>HFCS Model Specs</a:t>
            </a:r>
          </a:p>
        </p:txBody>
      </p:sp>
      <p:sp>
        <p:nvSpPr>
          <p:cNvPr id="4" name="Rectangle 3">
            <a:extLst>
              <a:ext uri="{FF2B5EF4-FFF2-40B4-BE49-F238E27FC236}">
                <a16:creationId xmlns:a16="http://schemas.microsoft.com/office/drawing/2014/main" id="{9F961EDA-FC74-FB4A-A930-5AF2A621D0A0}"/>
              </a:ext>
            </a:extLst>
          </p:cNvPr>
          <p:cNvSpPr/>
          <p:nvPr/>
        </p:nvSpPr>
        <p:spPr>
          <a:xfrm>
            <a:off x="420624" y="1690688"/>
            <a:ext cx="6096000" cy="4801314"/>
          </a:xfrm>
          <a:prstGeom prst="rect">
            <a:avLst/>
          </a:prstGeom>
        </p:spPr>
        <p:txBody>
          <a:bodyPr>
            <a:spAutoFit/>
          </a:bodyPr>
          <a:lstStyle/>
          <a:p>
            <a:r>
              <a:rPr lang="en-US" dirty="0"/>
              <a:t>Three Term - </a:t>
            </a:r>
          </a:p>
          <a:p>
            <a:r>
              <a:rPr lang="en-US" dirty="0"/>
              <a:t>Model Optimized on Train Error, train error: 5.407779253981112e-06</a:t>
            </a:r>
          </a:p>
          <a:p>
            <a:r>
              <a:rPr lang="en-US" dirty="0"/>
              <a:t>Model Optimized on Train Error, test error: 0.0007589751239509658</a:t>
            </a:r>
          </a:p>
          <a:p>
            <a:r>
              <a:rPr lang="en-US" dirty="0"/>
              <a:t>Model Optimized on Train Error, indices: 11 0 18</a:t>
            </a:r>
          </a:p>
          <a:p>
            <a:r>
              <a:rPr lang="en-US" dirty="0"/>
              <a:t>Model Optimized on Train Error, coefficients: [0.00125102 0.00099929 0.00109104]</a:t>
            </a:r>
          </a:p>
          <a:p>
            <a:r>
              <a:rPr lang="en-US" dirty="0"/>
              <a:t>Model Optimized on Train Error, intercept: 0.09635570686152084</a:t>
            </a:r>
          </a:p>
          <a:p>
            <a:r>
              <a:rPr lang="en-US" dirty="0"/>
              <a:t>Model Optimized on Test Error, train error: 4.5360971678287764e-05</a:t>
            </a:r>
          </a:p>
          <a:p>
            <a:r>
              <a:rPr lang="en-US" dirty="0"/>
              <a:t>Model Optimized on Test Error, test error: 2.3950255430962097e-05</a:t>
            </a:r>
          </a:p>
          <a:p>
            <a:r>
              <a:rPr lang="en-US" dirty="0"/>
              <a:t>Model Optimized on Test Error, indices: 30 10 2</a:t>
            </a:r>
          </a:p>
          <a:p>
            <a:r>
              <a:rPr lang="en-US" dirty="0"/>
              <a:t>Model Optimized on Test </a:t>
            </a:r>
            <a:r>
              <a:rPr lang="en-US" dirty="0" err="1"/>
              <a:t>Error,coefficients</a:t>
            </a:r>
            <a:r>
              <a:rPr lang="en-US" dirty="0"/>
              <a:t>: [0.00218963 0.00154582 0.00106737]</a:t>
            </a:r>
          </a:p>
          <a:p>
            <a:r>
              <a:rPr lang="en-US" dirty="0"/>
              <a:t>Model Optimized on Test Error, intercept: 0.07938754970983863</a:t>
            </a:r>
          </a:p>
        </p:txBody>
      </p:sp>
    </p:spTree>
    <p:extLst>
      <p:ext uri="{BB962C8B-B14F-4D97-AF65-F5344CB8AC3E}">
        <p14:creationId xmlns:p14="http://schemas.microsoft.com/office/powerpoint/2010/main" val="3325010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22D2-60BB-CE45-8F51-6AF37FE07471}"/>
              </a:ext>
            </a:extLst>
          </p:cNvPr>
          <p:cNvSpPr>
            <a:spLocks noGrp="1"/>
          </p:cNvSpPr>
          <p:nvPr>
            <p:ph type="title"/>
          </p:nvPr>
        </p:nvSpPr>
        <p:spPr/>
        <p:txBody>
          <a:bodyPr>
            <a:normAutofit fontScale="90000"/>
          </a:bodyPr>
          <a:lstStyle/>
          <a:p>
            <a:r>
              <a:rPr lang="en-US" dirty="0"/>
              <a:t>Optimizing Models – All Sugar, Two Term</a:t>
            </a:r>
          </a:p>
        </p:txBody>
      </p:sp>
      <p:graphicFrame>
        <p:nvGraphicFramePr>
          <p:cNvPr id="4" name="Table 3">
            <a:extLst>
              <a:ext uri="{FF2B5EF4-FFF2-40B4-BE49-F238E27FC236}">
                <a16:creationId xmlns:a16="http://schemas.microsoft.com/office/drawing/2014/main" id="{D9B51E83-D596-6E4D-8E22-5D8069A0581B}"/>
              </a:ext>
            </a:extLst>
          </p:cNvPr>
          <p:cNvGraphicFramePr>
            <a:graphicFrameLocks noGrp="1"/>
          </p:cNvGraphicFramePr>
          <p:nvPr>
            <p:extLst>
              <p:ext uri="{D42A27DB-BD31-4B8C-83A1-F6EECF244321}">
                <p14:modId xmlns:p14="http://schemas.microsoft.com/office/powerpoint/2010/main" val="2684333616"/>
              </p:ext>
            </p:extLst>
          </p:nvPr>
        </p:nvGraphicFramePr>
        <p:xfrm>
          <a:off x="1665769" y="1442680"/>
          <a:ext cx="10339524" cy="1381760"/>
        </p:xfrm>
        <a:graphic>
          <a:graphicData uri="http://schemas.openxmlformats.org/drawingml/2006/table">
            <a:tbl>
              <a:tblPr firstRow="1" bandRow="1">
                <a:tableStyleId>{5C22544A-7EE6-4342-B048-85BDC9FD1C3A}</a:tableStyleId>
              </a:tblPr>
              <a:tblGrid>
                <a:gridCol w="1430368">
                  <a:extLst>
                    <a:ext uri="{9D8B030D-6E8A-4147-A177-3AD203B41FA5}">
                      <a16:colId xmlns:a16="http://schemas.microsoft.com/office/drawing/2014/main" val="1586819569"/>
                    </a:ext>
                  </a:extLst>
                </a:gridCol>
                <a:gridCol w="878655">
                  <a:extLst>
                    <a:ext uri="{9D8B030D-6E8A-4147-A177-3AD203B41FA5}">
                      <a16:colId xmlns:a16="http://schemas.microsoft.com/office/drawing/2014/main" val="2457553534"/>
                    </a:ext>
                  </a:extLst>
                </a:gridCol>
                <a:gridCol w="807137">
                  <a:extLst>
                    <a:ext uri="{9D8B030D-6E8A-4147-A177-3AD203B41FA5}">
                      <a16:colId xmlns:a16="http://schemas.microsoft.com/office/drawing/2014/main" val="2668554423"/>
                    </a:ext>
                  </a:extLst>
                </a:gridCol>
                <a:gridCol w="796920">
                  <a:extLst>
                    <a:ext uri="{9D8B030D-6E8A-4147-A177-3AD203B41FA5}">
                      <a16:colId xmlns:a16="http://schemas.microsoft.com/office/drawing/2014/main" val="652350716"/>
                    </a:ext>
                  </a:extLst>
                </a:gridCol>
                <a:gridCol w="1072776">
                  <a:extLst>
                    <a:ext uri="{9D8B030D-6E8A-4147-A177-3AD203B41FA5}">
                      <a16:colId xmlns:a16="http://schemas.microsoft.com/office/drawing/2014/main" val="737978495"/>
                    </a:ext>
                  </a:extLst>
                </a:gridCol>
                <a:gridCol w="1088878">
                  <a:extLst>
                    <a:ext uri="{9D8B030D-6E8A-4147-A177-3AD203B41FA5}">
                      <a16:colId xmlns:a16="http://schemas.microsoft.com/office/drawing/2014/main" val="2203516977"/>
                    </a:ext>
                  </a:extLst>
                </a:gridCol>
                <a:gridCol w="1332533">
                  <a:extLst>
                    <a:ext uri="{9D8B030D-6E8A-4147-A177-3AD203B41FA5}">
                      <a16:colId xmlns:a16="http://schemas.microsoft.com/office/drawing/2014/main" val="3190424722"/>
                    </a:ext>
                  </a:extLst>
                </a:gridCol>
                <a:gridCol w="1174946">
                  <a:extLst>
                    <a:ext uri="{9D8B030D-6E8A-4147-A177-3AD203B41FA5}">
                      <a16:colId xmlns:a16="http://schemas.microsoft.com/office/drawing/2014/main" val="95858817"/>
                    </a:ext>
                  </a:extLst>
                </a:gridCol>
                <a:gridCol w="1757311">
                  <a:extLst>
                    <a:ext uri="{9D8B030D-6E8A-4147-A177-3AD203B41FA5}">
                      <a16:colId xmlns:a16="http://schemas.microsoft.com/office/drawing/2014/main" val="2767726702"/>
                    </a:ext>
                  </a:extLst>
                </a:gridCol>
              </a:tblGrid>
              <a:tr h="370840">
                <a:tc>
                  <a:txBody>
                    <a:bodyPr/>
                    <a:lstStyle/>
                    <a:p>
                      <a:endParaRPr lang="en-US" dirty="0"/>
                    </a:p>
                  </a:txBody>
                  <a:tcPr/>
                </a:tc>
                <a:tc>
                  <a:txBody>
                    <a:bodyPr/>
                    <a:lstStyle/>
                    <a:p>
                      <a:r>
                        <a:rPr lang="en-US" dirty="0"/>
                        <a:t>Overall index</a:t>
                      </a:r>
                    </a:p>
                  </a:txBody>
                  <a:tcPr/>
                </a:tc>
                <a:tc>
                  <a:txBody>
                    <a:bodyPr/>
                    <a:lstStyle/>
                    <a:p>
                      <a:r>
                        <a:rPr lang="en-US" dirty="0"/>
                        <a:t>index1</a:t>
                      </a:r>
                    </a:p>
                  </a:txBody>
                  <a:tcPr/>
                </a:tc>
                <a:tc>
                  <a:txBody>
                    <a:bodyPr/>
                    <a:lstStyle/>
                    <a:p>
                      <a:r>
                        <a:rPr lang="en-US" dirty="0"/>
                        <a:t>index2</a:t>
                      </a:r>
                    </a:p>
                  </a:txBody>
                  <a:tcPr/>
                </a:tc>
                <a:tc>
                  <a:txBody>
                    <a:bodyPr/>
                    <a:lstStyle/>
                    <a:p>
                      <a:r>
                        <a:rPr lang="en-US" dirty="0"/>
                        <a:t>coeff1</a:t>
                      </a:r>
                    </a:p>
                  </a:txBody>
                  <a:tcPr/>
                </a:tc>
                <a:tc>
                  <a:txBody>
                    <a:bodyPr/>
                    <a:lstStyle/>
                    <a:p>
                      <a:r>
                        <a:rPr lang="en-US" dirty="0"/>
                        <a:t>coeff2</a:t>
                      </a:r>
                    </a:p>
                  </a:txBody>
                  <a:tcPr/>
                </a:tc>
                <a:tc>
                  <a:txBody>
                    <a:bodyPr/>
                    <a:lstStyle/>
                    <a:p>
                      <a:r>
                        <a:rPr lang="en-US" dirty="0"/>
                        <a:t>Y-intercept</a:t>
                      </a:r>
                    </a:p>
                  </a:txBody>
                  <a:tcPr/>
                </a:tc>
                <a:tc>
                  <a:txBody>
                    <a:bodyPr/>
                    <a:lstStyle/>
                    <a:p>
                      <a:r>
                        <a:rPr lang="en-US" dirty="0"/>
                        <a:t>Test error</a:t>
                      </a:r>
                    </a:p>
                  </a:txBody>
                  <a:tcPr/>
                </a:tc>
                <a:tc>
                  <a:txBody>
                    <a:bodyPr/>
                    <a:lstStyle/>
                    <a:p>
                      <a:r>
                        <a:rPr lang="en-US" dirty="0"/>
                        <a:t>Train error</a:t>
                      </a:r>
                    </a:p>
                  </a:txBody>
                  <a:tcPr/>
                </a:tc>
                <a:extLst>
                  <a:ext uri="{0D108BD9-81ED-4DB2-BD59-A6C34878D82A}">
                    <a16:rowId xmlns:a16="http://schemas.microsoft.com/office/drawing/2014/main" val="969190175"/>
                  </a:ext>
                </a:extLst>
              </a:tr>
              <a:tr h="370840">
                <a:tc>
                  <a:txBody>
                    <a:bodyPr/>
                    <a:lstStyle/>
                    <a:p>
                      <a:r>
                        <a:rPr lang="en-US" dirty="0"/>
                        <a:t>train optimal</a:t>
                      </a:r>
                    </a:p>
                  </a:txBody>
                  <a:tcPr/>
                </a:tc>
                <a:tc>
                  <a:txBody>
                    <a:bodyPr/>
                    <a:lstStyle/>
                    <a:p>
                      <a:r>
                        <a:rPr lang="en-US" dirty="0"/>
                        <a:t>480</a:t>
                      </a:r>
                    </a:p>
                  </a:txBody>
                  <a:tcPr/>
                </a:tc>
                <a:tc>
                  <a:txBody>
                    <a:bodyPr/>
                    <a:lstStyle/>
                    <a:p>
                      <a:r>
                        <a:rPr lang="en-US" dirty="0"/>
                        <a:t>12</a:t>
                      </a:r>
                    </a:p>
                  </a:txBody>
                  <a:tcPr/>
                </a:tc>
                <a:tc>
                  <a:txBody>
                    <a:bodyPr/>
                    <a:lstStyle/>
                    <a:p>
                      <a:r>
                        <a:rPr lang="en-US" dirty="0"/>
                        <a:t>0</a:t>
                      </a:r>
                    </a:p>
                  </a:txBody>
                  <a:tcPr/>
                </a:tc>
                <a:tc>
                  <a:txBody>
                    <a:bodyPr/>
                    <a:lstStyle/>
                    <a:p>
                      <a:r>
                        <a:rPr lang="en-US" dirty="0"/>
                        <a:t>0.0043317</a:t>
                      </a:r>
                    </a:p>
                  </a:txBody>
                  <a:tcPr/>
                </a:tc>
                <a:tc>
                  <a:txBody>
                    <a:bodyPr/>
                    <a:lstStyle/>
                    <a:p>
                      <a:r>
                        <a:rPr lang="en-US" dirty="0"/>
                        <a:t>0.0032888</a:t>
                      </a:r>
                    </a:p>
                  </a:txBody>
                  <a:tcPr/>
                </a:tc>
                <a:tc>
                  <a:txBody>
                    <a:bodyPr/>
                    <a:lstStyle/>
                    <a:p>
                      <a:r>
                        <a:rPr lang="en-US" dirty="0"/>
                        <a:t>-0.730241527</a:t>
                      </a:r>
                    </a:p>
                  </a:txBody>
                  <a:tcPr/>
                </a:tc>
                <a:tc>
                  <a:txBody>
                    <a:bodyPr/>
                    <a:lstStyle/>
                    <a:p>
                      <a:r>
                        <a:rPr lang="en-US" dirty="0"/>
                        <a:t>0.00147938</a:t>
                      </a:r>
                    </a:p>
                  </a:txBody>
                  <a:tcPr/>
                </a:tc>
                <a:tc>
                  <a:txBody>
                    <a:bodyPr/>
                    <a:lstStyle/>
                    <a:p>
                      <a:r>
                        <a:rPr lang="en-US" dirty="0"/>
                        <a:t>0.0000963730208</a:t>
                      </a:r>
                    </a:p>
                  </a:txBody>
                  <a:tcPr/>
                </a:tc>
                <a:extLst>
                  <a:ext uri="{0D108BD9-81ED-4DB2-BD59-A6C34878D82A}">
                    <a16:rowId xmlns:a16="http://schemas.microsoft.com/office/drawing/2014/main" val="4166858396"/>
                  </a:ext>
                </a:extLst>
              </a:tr>
              <a:tr h="370840">
                <a:tc>
                  <a:txBody>
                    <a:bodyPr/>
                    <a:lstStyle/>
                    <a:p>
                      <a:r>
                        <a:rPr lang="en-US" dirty="0"/>
                        <a:t>test optimal</a:t>
                      </a:r>
                    </a:p>
                  </a:txBody>
                  <a:tcPr/>
                </a:tc>
                <a:tc>
                  <a:txBody>
                    <a:bodyPr/>
                    <a:lstStyle/>
                    <a:p>
                      <a:r>
                        <a:rPr lang="en-US" dirty="0"/>
                        <a:t>220</a:t>
                      </a:r>
                    </a:p>
                  </a:txBody>
                  <a:tcPr/>
                </a:tc>
                <a:tc>
                  <a:txBody>
                    <a:bodyPr/>
                    <a:lstStyle/>
                    <a:p>
                      <a:r>
                        <a:rPr lang="en-US" dirty="0"/>
                        <a:t>5</a:t>
                      </a:r>
                    </a:p>
                  </a:txBody>
                  <a:tcPr/>
                </a:tc>
                <a:tc>
                  <a:txBody>
                    <a:bodyPr/>
                    <a:lstStyle/>
                    <a:p>
                      <a:r>
                        <a:rPr lang="en-US" dirty="0"/>
                        <a:t>20</a:t>
                      </a:r>
                    </a:p>
                  </a:txBody>
                  <a:tcPr/>
                </a:tc>
                <a:tc>
                  <a:txBody>
                    <a:bodyPr/>
                    <a:lstStyle/>
                    <a:p>
                      <a:r>
                        <a:rPr lang="en-US" dirty="0"/>
                        <a:t>0.0036864</a:t>
                      </a:r>
                    </a:p>
                  </a:txBody>
                  <a:tcPr/>
                </a:tc>
                <a:tc>
                  <a:txBody>
                    <a:bodyPr/>
                    <a:lstStyle/>
                    <a:p>
                      <a:r>
                        <a:rPr lang="en-US" dirty="0"/>
                        <a:t>0.0049054</a:t>
                      </a:r>
                    </a:p>
                  </a:txBody>
                  <a:tcPr/>
                </a:tc>
                <a:tc>
                  <a:txBody>
                    <a:bodyPr/>
                    <a:lstStyle/>
                    <a:p>
                      <a:r>
                        <a:rPr lang="en-US" dirty="0"/>
                        <a:t>-0.811965175</a:t>
                      </a:r>
                    </a:p>
                  </a:txBody>
                  <a:tcPr/>
                </a:tc>
                <a:tc>
                  <a:txBody>
                    <a:bodyPr/>
                    <a:lstStyle/>
                    <a:p>
                      <a:r>
                        <a:rPr lang="en-US" dirty="0"/>
                        <a:t>0.00018531</a:t>
                      </a:r>
                    </a:p>
                  </a:txBody>
                  <a:tcPr/>
                </a:tc>
                <a:tc>
                  <a:txBody>
                    <a:bodyPr/>
                    <a:lstStyle/>
                    <a:p>
                      <a:r>
                        <a:rPr lang="en-US" dirty="0"/>
                        <a:t>0.0001920102255</a:t>
                      </a:r>
                    </a:p>
                  </a:txBody>
                  <a:tcPr/>
                </a:tc>
                <a:extLst>
                  <a:ext uri="{0D108BD9-81ED-4DB2-BD59-A6C34878D82A}">
                    <a16:rowId xmlns:a16="http://schemas.microsoft.com/office/drawing/2014/main" val="4232349500"/>
                  </a:ext>
                </a:extLst>
              </a:tr>
            </a:tbl>
          </a:graphicData>
        </a:graphic>
      </p:graphicFrame>
      <p:pic>
        <p:nvPicPr>
          <p:cNvPr id="5" name="Picture 4">
            <a:extLst>
              <a:ext uri="{FF2B5EF4-FFF2-40B4-BE49-F238E27FC236}">
                <a16:creationId xmlns:a16="http://schemas.microsoft.com/office/drawing/2014/main" id="{95547C5E-9F03-C345-952E-4E39DB146B1C}"/>
              </a:ext>
            </a:extLst>
          </p:cNvPr>
          <p:cNvPicPr>
            <a:picLocks noChangeAspect="1"/>
          </p:cNvPicPr>
          <p:nvPr/>
        </p:nvPicPr>
        <p:blipFill>
          <a:blip r:embed="rId2"/>
          <a:stretch>
            <a:fillRect/>
          </a:stretch>
        </p:blipFill>
        <p:spPr>
          <a:xfrm>
            <a:off x="1665769" y="2824440"/>
            <a:ext cx="4267200" cy="3200400"/>
          </a:xfrm>
          <a:prstGeom prst="rect">
            <a:avLst/>
          </a:prstGeom>
        </p:spPr>
      </p:pic>
      <p:pic>
        <p:nvPicPr>
          <p:cNvPr id="6" name="Picture 5">
            <a:extLst>
              <a:ext uri="{FF2B5EF4-FFF2-40B4-BE49-F238E27FC236}">
                <a16:creationId xmlns:a16="http://schemas.microsoft.com/office/drawing/2014/main" id="{A69A2B98-A2EC-0E40-B74F-5E82BDF8A35A}"/>
              </a:ext>
            </a:extLst>
          </p:cNvPr>
          <p:cNvPicPr>
            <a:picLocks noChangeAspect="1"/>
          </p:cNvPicPr>
          <p:nvPr/>
        </p:nvPicPr>
        <p:blipFill>
          <a:blip r:embed="rId3"/>
          <a:stretch>
            <a:fillRect/>
          </a:stretch>
        </p:blipFill>
        <p:spPr>
          <a:xfrm>
            <a:off x="7738093" y="2824440"/>
            <a:ext cx="4267200" cy="3200400"/>
          </a:xfrm>
          <a:prstGeom prst="rect">
            <a:avLst/>
          </a:prstGeom>
        </p:spPr>
      </p:pic>
    </p:spTree>
    <p:extLst>
      <p:ext uri="{BB962C8B-B14F-4D97-AF65-F5344CB8AC3E}">
        <p14:creationId xmlns:p14="http://schemas.microsoft.com/office/powerpoint/2010/main" val="1179378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CF1D-EE27-AD43-8C46-047AE90F18A9}"/>
              </a:ext>
            </a:extLst>
          </p:cNvPr>
          <p:cNvSpPr>
            <a:spLocks noGrp="1"/>
          </p:cNvSpPr>
          <p:nvPr>
            <p:ph type="title"/>
          </p:nvPr>
        </p:nvSpPr>
        <p:spPr/>
        <p:txBody>
          <a:bodyPr>
            <a:normAutofit fontScale="90000"/>
          </a:bodyPr>
          <a:lstStyle/>
          <a:p>
            <a:r>
              <a:rPr lang="en-US" dirty="0"/>
              <a:t>Optimizing Models – All Sugar, Two Term, Error</a:t>
            </a:r>
          </a:p>
        </p:txBody>
      </p:sp>
      <p:pic>
        <p:nvPicPr>
          <p:cNvPr id="5" name="Picture 4">
            <a:extLst>
              <a:ext uri="{FF2B5EF4-FFF2-40B4-BE49-F238E27FC236}">
                <a16:creationId xmlns:a16="http://schemas.microsoft.com/office/drawing/2014/main" id="{D2E1D256-2B50-8447-9D51-0D52B2290924}"/>
              </a:ext>
            </a:extLst>
          </p:cNvPr>
          <p:cNvPicPr>
            <a:picLocks noChangeAspect="1"/>
          </p:cNvPicPr>
          <p:nvPr/>
        </p:nvPicPr>
        <p:blipFill rotWithShape="1">
          <a:blip r:embed="rId2"/>
          <a:srcRect l="6720" t="10116" r="4427" b="5535"/>
          <a:stretch/>
        </p:blipFill>
        <p:spPr>
          <a:xfrm>
            <a:off x="106297" y="1690688"/>
            <a:ext cx="6200776" cy="4414837"/>
          </a:xfrm>
          <a:prstGeom prst="rect">
            <a:avLst/>
          </a:prstGeom>
        </p:spPr>
      </p:pic>
      <p:pic>
        <p:nvPicPr>
          <p:cNvPr id="6" name="Picture 5">
            <a:extLst>
              <a:ext uri="{FF2B5EF4-FFF2-40B4-BE49-F238E27FC236}">
                <a16:creationId xmlns:a16="http://schemas.microsoft.com/office/drawing/2014/main" id="{FDDC14E3-1C51-654B-ADBE-22D763B3BD40}"/>
              </a:ext>
            </a:extLst>
          </p:cNvPr>
          <p:cNvPicPr>
            <a:picLocks noChangeAspect="1"/>
          </p:cNvPicPr>
          <p:nvPr/>
        </p:nvPicPr>
        <p:blipFill rotWithShape="1">
          <a:blip r:embed="rId3"/>
          <a:srcRect l="6446" t="9601" r="6660"/>
          <a:stretch/>
        </p:blipFill>
        <p:spPr>
          <a:xfrm>
            <a:off x="6307073" y="1690688"/>
            <a:ext cx="5658156" cy="4414837"/>
          </a:xfrm>
          <a:prstGeom prst="rect">
            <a:avLst/>
          </a:prstGeom>
        </p:spPr>
      </p:pic>
    </p:spTree>
    <p:extLst>
      <p:ext uri="{BB962C8B-B14F-4D97-AF65-F5344CB8AC3E}">
        <p14:creationId xmlns:p14="http://schemas.microsoft.com/office/powerpoint/2010/main" val="1698361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BADA-56F7-3F4F-BDA2-ABB64F487EF1}"/>
              </a:ext>
            </a:extLst>
          </p:cNvPr>
          <p:cNvSpPr>
            <a:spLocks noGrp="1"/>
          </p:cNvSpPr>
          <p:nvPr>
            <p:ph type="title"/>
          </p:nvPr>
        </p:nvSpPr>
        <p:spPr/>
        <p:txBody>
          <a:bodyPr/>
          <a:lstStyle/>
          <a:p>
            <a:r>
              <a:rPr lang="en-US" dirty="0"/>
              <a:t>All Sugar Model Specs</a:t>
            </a:r>
          </a:p>
        </p:txBody>
      </p:sp>
      <p:graphicFrame>
        <p:nvGraphicFramePr>
          <p:cNvPr id="4" name="Table 3">
            <a:extLst>
              <a:ext uri="{FF2B5EF4-FFF2-40B4-BE49-F238E27FC236}">
                <a16:creationId xmlns:a16="http://schemas.microsoft.com/office/drawing/2014/main" id="{0E94B974-F5D8-1D4E-916E-BF95B0A491D0}"/>
              </a:ext>
            </a:extLst>
          </p:cNvPr>
          <p:cNvGraphicFramePr>
            <a:graphicFrameLocks noGrp="1"/>
          </p:cNvGraphicFramePr>
          <p:nvPr>
            <p:extLst>
              <p:ext uri="{D42A27DB-BD31-4B8C-83A1-F6EECF244321}">
                <p14:modId xmlns:p14="http://schemas.microsoft.com/office/powerpoint/2010/main" val="2044327422"/>
              </p:ext>
            </p:extLst>
          </p:nvPr>
        </p:nvGraphicFramePr>
        <p:xfrm>
          <a:off x="1665769" y="1442680"/>
          <a:ext cx="10339524" cy="1381760"/>
        </p:xfrm>
        <a:graphic>
          <a:graphicData uri="http://schemas.openxmlformats.org/drawingml/2006/table">
            <a:tbl>
              <a:tblPr firstRow="1" bandRow="1">
                <a:tableStyleId>{5C22544A-7EE6-4342-B048-85BDC9FD1C3A}</a:tableStyleId>
              </a:tblPr>
              <a:tblGrid>
                <a:gridCol w="1430368">
                  <a:extLst>
                    <a:ext uri="{9D8B030D-6E8A-4147-A177-3AD203B41FA5}">
                      <a16:colId xmlns:a16="http://schemas.microsoft.com/office/drawing/2014/main" val="1586819569"/>
                    </a:ext>
                  </a:extLst>
                </a:gridCol>
                <a:gridCol w="878655">
                  <a:extLst>
                    <a:ext uri="{9D8B030D-6E8A-4147-A177-3AD203B41FA5}">
                      <a16:colId xmlns:a16="http://schemas.microsoft.com/office/drawing/2014/main" val="2457553534"/>
                    </a:ext>
                  </a:extLst>
                </a:gridCol>
                <a:gridCol w="807137">
                  <a:extLst>
                    <a:ext uri="{9D8B030D-6E8A-4147-A177-3AD203B41FA5}">
                      <a16:colId xmlns:a16="http://schemas.microsoft.com/office/drawing/2014/main" val="2668554423"/>
                    </a:ext>
                  </a:extLst>
                </a:gridCol>
                <a:gridCol w="796920">
                  <a:extLst>
                    <a:ext uri="{9D8B030D-6E8A-4147-A177-3AD203B41FA5}">
                      <a16:colId xmlns:a16="http://schemas.microsoft.com/office/drawing/2014/main" val="652350716"/>
                    </a:ext>
                  </a:extLst>
                </a:gridCol>
                <a:gridCol w="1072776">
                  <a:extLst>
                    <a:ext uri="{9D8B030D-6E8A-4147-A177-3AD203B41FA5}">
                      <a16:colId xmlns:a16="http://schemas.microsoft.com/office/drawing/2014/main" val="737978495"/>
                    </a:ext>
                  </a:extLst>
                </a:gridCol>
                <a:gridCol w="1088878">
                  <a:extLst>
                    <a:ext uri="{9D8B030D-6E8A-4147-A177-3AD203B41FA5}">
                      <a16:colId xmlns:a16="http://schemas.microsoft.com/office/drawing/2014/main" val="2203516977"/>
                    </a:ext>
                  </a:extLst>
                </a:gridCol>
                <a:gridCol w="1332533">
                  <a:extLst>
                    <a:ext uri="{9D8B030D-6E8A-4147-A177-3AD203B41FA5}">
                      <a16:colId xmlns:a16="http://schemas.microsoft.com/office/drawing/2014/main" val="3190424722"/>
                    </a:ext>
                  </a:extLst>
                </a:gridCol>
                <a:gridCol w="1174946">
                  <a:extLst>
                    <a:ext uri="{9D8B030D-6E8A-4147-A177-3AD203B41FA5}">
                      <a16:colId xmlns:a16="http://schemas.microsoft.com/office/drawing/2014/main" val="95858817"/>
                    </a:ext>
                  </a:extLst>
                </a:gridCol>
                <a:gridCol w="1757311">
                  <a:extLst>
                    <a:ext uri="{9D8B030D-6E8A-4147-A177-3AD203B41FA5}">
                      <a16:colId xmlns:a16="http://schemas.microsoft.com/office/drawing/2014/main" val="2767726702"/>
                    </a:ext>
                  </a:extLst>
                </a:gridCol>
              </a:tblGrid>
              <a:tr h="370840">
                <a:tc>
                  <a:txBody>
                    <a:bodyPr/>
                    <a:lstStyle/>
                    <a:p>
                      <a:r>
                        <a:rPr lang="en-US" dirty="0"/>
                        <a:t>Two Term</a:t>
                      </a:r>
                    </a:p>
                  </a:txBody>
                  <a:tcPr/>
                </a:tc>
                <a:tc>
                  <a:txBody>
                    <a:bodyPr/>
                    <a:lstStyle/>
                    <a:p>
                      <a:r>
                        <a:rPr lang="en-US" dirty="0"/>
                        <a:t>Overall index</a:t>
                      </a:r>
                    </a:p>
                  </a:txBody>
                  <a:tcPr/>
                </a:tc>
                <a:tc>
                  <a:txBody>
                    <a:bodyPr/>
                    <a:lstStyle/>
                    <a:p>
                      <a:r>
                        <a:rPr lang="en-US" dirty="0"/>
                        <a:t>index1</a:t>
                      </a:r>
                    </a:p>
                  </a:txBody>
                  <a:tcPr/>
                </a:tc>
                <a:tc>
                  <a:txBody>
                    <a:bodyPr/>
                    <a:lstStyle/>
                    <a:p>
                      <a:r>
                        <a:rPr lang="en-US" dirty="0"/>
                        <a:t>index2</a:t>
                      </a:r>
                    </a:p>
                  </a:txBody>
                  <a:tcPr/>
                </a:tc>
                <a:tc>
                  <a:txBody>
                    <a:bodyPr/>
                    <a:lstStyle/>
                    <a:p>
                      <a:r>
                        <a:rPr lang="en-US" dirty="0"/>
                        <a:t>coeff1</a:t>
                      </a:r>
                    </a:p>
                  </a:txBody>
                  <a:tcPr/>
                </a:tc>
                <a:tc>
                  <a:txBody>
                    <a:bodyPr/>
                    <a:lstStyle/>
                    <a:p>
                      <a:r>
                        <a:rPr lang="en-US" dirty="0"/>
                        <a:t>coeff2</a:t>
                      </a:r>
                    </a:p>
                  </a:txBody>
                  <a:tcPr/>
                </a:tc>
                <a:tc>
                  <a:txBody>
                    <a:bodyPr/>
                    <a:lstStyle/>
                    <a:p>
                      <a:r>
                        <a:rPr lang="en-US" dirty="0"/>
                        <a:t>Y-intercept</a:t>
                      </a:r>
                    </a:p>
                  </a:txBody>
                  <a:tcPr/>
                </a:tc>
                <a:tc>
                  <a:txBody>
                    <a:bodyPr/>
                    <a:lstStyle/>
                    <a:p>
                      <a:r>
                        <a:rPr lang="en-US" dirty="0"/>
                        <a:t>Test error</a:t>
                      </a:r>
                    </a:p>
                  </a:txBody>
                  <a:tcPr/>
                </a:tc>
                <a:tc>
                  <a:txBody>
                    <a:bodyPr/>
                    <a:lstStyle/>
                    <a:p>
                      <a:r>
                        <a:rPr lang="en-US" dirty="0"/>
                        <a:t>Train error</a:t>
                      </a:r>
                    </a:p>
                  </a:txBody>
                  <a:tcPr/>
                </a:tc>
                <a:extLst>
                  <a:ext uri="{0D108BD9-81ED-4DB2-BD59-A6C34878D82A}">
                    <a16:rowId xmlns:a16="http://schemas.microsoft.com/office/drawing/2014/main" val="969190175"/>
                  </a:ext>
                </a:extLst>
              </a:tr>
              <a:tr h="370840">
                <a:tc>
                  <a:txBody>
                    <a:bodyPr/>
                    <a:lstStyle/>
                    <a:p>
                      <a:r>
                        <a:rPr lang="en-US" dirty="0"/>
                        <a:t>train optimal</a:t>
                      </a:r>
                    </a:p>
                  </a:txBody>
                  <a:tcPr/>
                </a:tc>
                <a:tc>
                  <a:txBody>
                    <a:bodyPr/>
                    <a:lstStyle/>
                    <a:p>
                      <a:r>
                        <a:rPr lang="en-US" dirty="0"/>
                        <a:t>480</a:t>
                      </a:r>
                    </a:p>
                  </a:txBody>
                  <a:tcPr/>
                </a:tc>
                <a:tc>
                  <a:txBody>
                    <a:bodyPr/>
                    <a:lstStyle/>
                    <a:p>
                      <a:r>
                        <a:rPr lang="en-US" dirty="0"/>
                        <a:t>12</a:t>
                      </a:r>
                    </a:p>
                  </a:txBody>
                  <a:tcPr/>
                </a:tc>
                <a:tc>
                  <a:txBody>
                    <a:bodyPr/>
                    <a:lstStyle/>
                    <a:p>
                      <a:r>
                        <a:rPr lang="en-US" dirty="0"/>
                        <a:t>0</a:t>
                      </a:r>
                    </a:p>
                  </a:txBody>
                  <a:tcPr/>
                </a:tc>
                <a:tc>
                  <a:txBody>
                    <a:bodyPr/>
                    <a:lstStyle/>
                    <a:p>
                      <a:r>
                        <a:rPr lang="en-US" dirty="0"/>
                        <a:t>0.0043317</a:t>
                      </a:r>
                    </a:p>
                  </a:txBody>
                  <a:tcPr/>
                </a:tc>
                <a:tc>
                  <a:txBody>
                    <a:bodyPr/>
                    <a:lstStyle/>
                    <a:p>
                      <a:r>
                        <a:rPr lang="en-US" dirty="0"/>
                        <a:t>0.0032888</a:t>
                      </a:r>
                    </a:p>
                  </a:txBody>
                  <a:tcPr/>
                </a:tc>
                <a:tc>
                  <a:txBody>
                    <a:bodyPr/>
                    <a:lstStyle/>
                    <a:p>
                      <a:r>
                        <a:rPr lang="en-US" dirty="0"/>
                        <a:t>-0.730241527</a:t>
                      </a:r>
                    </a:p>
                  </a:txBody>
                  <a:tcPr/>
                </a:tc>
                <a:tc>
                  <a:txBody>
                    <a:bodyPr/>
                    <a:lstStyle/>
                    <a:p>
                      <a:r>
                        <a:rPr lang="en-US" dirty="0"/>
                        <a:t>0.00147938</a:t>
                      </a:r>
                    </a:p>
                  </a:txBody>
                  <a:tcPr/>
                </a:tc>
                <a:tc>
                  <a:txBody>
                    <a:bodyPr/>
                    <a:lstStyle/>
                    <a:p>
                      <a:r>
                        <a:rPr lang="en-US" dirty="0"/>
                        <a:t>0.0000963730208</a:t>
                      </a:r>
                    </a:p>
                  </a:txBody>
                  <a:tcPr/>
                </a:tc>
                <a:extLst>
                  <a:ext uri="{0D108BD9-81ED-4DB2-BD59-A6C34878D82A}">
                    <a16:rowId xmlns:a16="http://schemas.microsoft.com/office/drawing/2014/main" val="4166858396"/>
                  </a:ext>
                </a:extLst>
              </a:tr>
              <a:tr h="370840">
                <a:tc>
                  <a:txBody>
                    <a:bodyPr/>
                    <a:lstStyle/>
                    <a:p>
                      <a:r>
                        <a:rPr lang="en-US" dirty="0"/>
                        <a:t>test optimal</a:t>
                      </a:r>
                    </a:p>
                  </a:txBody>
                  <a:tcPr/>
                </a:tc>
                <a:tc>
                  <a:txBody>
                    <a:bodyPr/>
                    <a:lstStyle/>
                    <a:p>
                      <a:r>
                        <a:rPr lang="en-US" dirty="0"/>
                        <a:t>220</a:t>
                      </a:r>
                    </a:p>
                  </a:txBody>
                  <a:tcPr/>
                </a:tc>
                <a:tc>
                  <a:txBody>
                    <a:bodyPr/>
                    <a:lstStyle/>
                    <a:p>
                      <a:r>
                        <a:rPr lang="en-US" dirty="0"/>
                        <a:t>5</a:t>
                      </a:r>
                    </a:p>
                  </a:txBody>
                  <a:tcPr/>
                </a:tc>
                <a:tc>
                  <a:txBody>
                    <a:bodyPr/>
                    <a:lstStyle/>
                    <a:p>
                      <a:r>
                        <a:rPr lang="en-US" dirty="0"/>
                        <a:t>20</a:t>
                      </a:r>
                    </a:p>
                  </a:txBody>
                  <a:tcPr/>
                </a:tc>
                <a:tc>
                  <a:txBody>
                    <a:bodyPr/>
                    <a:lstStyle/>
                    <a:p>
                      <a:r>
                        <a:rPr lang="en-US" dirty="0"/>
                        <a:t>0.0036864</a:t>
                      </a:r>
                    </a:p>
                  </a:txBody>
                  <a:tcPr/>
                </a:tc>
                <a:tc>
                  <a:txBody>
                    <a:bodyPr/>
                    <a:lstStyle/>
                    <a:p>
                      <a:r>
                        <a:rPr lang="en-US" dirty="0"/>
                        <a:t>0.0049054</a:t>
                      </a:r>
                    </a:p>
                  </a:txBody>
                  <a:tcPr/>
                </a:tc>
                <a:tc>
                  <a:txBody>
                    <a:bodyPr/>
                    <a:lstStyle/>
                    <a:p>
                      <a:r>
                        <a:rPr lang="en-US" dirty="0"/>
                        <a:t>-0.811965175</a:t>
                      </a:r>
                    </a:p>
                  </a:txBody>
                  <a:tcPr/>
                </a:tc>
                <a:tc>
                  <a:txBody>
                    <a:bodyPr/>
                    <a:lstStyle/>
                    <a:p>
                      <a:r>
                        <a:rPr lang="en-US" dirty="0"/>
                        <a:t>0.00018531</a:t>
                      </a:r>
                    </a:p>
                  </a:txBody>
                  <a:tcPr/>
                </a:tc>
                <a:tc>
                  <a:txBody>
                    <a:bodyPr/>
                    <a:lstStyle/>
                    <a:p>
                      <a:r>
                        <a:rPr lang="en-US" dirty="0"/>
                        <a:t>0.0001920102255</a:t>
                      </a:r>
                    </a:p>
                  </a:txBody>
                  <a:tcPr/>
                </a:tc>
                <a:extLst>
                  <a:ext uri="{0D108BD9-81ED-4DB2-BD59-A6C34878D82A}">
                    <a16:rowId xmlns:a16="http://schemas.microsoft.com/office/drawing/2014/main" val="4232349500"/>
                  </a:ext>
                </a:extLst>
              </a:tr>
            </a:tbl>
          </a:graphicData>
        </a:graphic>
      </p:graphicFrame>
      <p:graphicFrame>
        <p:nvGraphicFramePr>
          <p:cNvPr id="5" name="Table 4">
            <a:extLst>
              <a:ext uri="{FF2B5EF4-FFF2-40B4-BE49-F238E27FC236}">
                <a16:creationId xmlns:a16="http://schemas.microsoft.com/office/drawing/2014/main" id="{70EEB7D7-7E21-2641-9EEB-95E910FE1FC2}"/>
              </a:ext>
            </a:extLst>
          </p:cNvPr>
          <p:cNvGraphicFramePr>
            <a:graphicFrameLocks noGrp="1"/>
          </p:cNvGraphicFramePr>
          <p:nvPr>
            <p:extLst>
              <p:ext uri="{D42A27DB-BD31-4B8C-83A1-F6EECF244321}">
                <p14:modId xmlns:p14="http://schemas.microsoft.com/office/powerpoint/2010/main" val="1740623331"/>
              </p:ext>
            </p:extLst>
          </p:nvPr>
        </p:nvGraphicFramePr>
        <p:xfrm>
          <a:off x="420624" y="2917253"/>
          <a:ext cx="11584670" cy="1920240"/>
        </p:xfrm>
        <a:graphic>
          <a:graphicData uri="http://schemas.openxmlformats.org/drawingml/2006/table">
            <a:tbl>
              <a:tblPr firstRow="1" bandRow="1">
                <a:tableStyleId>{5C22544A-7EE6-4342-B048-85BDC9FD1C3A}</a:tableStyleId>
              </a:tblPr>
              <a:tblGrid>
                <a:gridCol w="1259895">
                  <a:extLst>
                    <a:ext uri="{9D8B030D-6E8A-4147-A177-3AD203B41FA5}">
                      <a16:colId xmlns:a16="http://schemas.microsoft.com/office/drawing/2014/main" val="1586819569"/>
                    </a:ext>
                  </a:extLst>
                </a:gridCol>
                <a:gridCol w="879844">
                  <a:extLst>
                    <a:ext uri="{9D8B030D-6E8A-4147-A177-3AD203B41FA5}">
                      <a16:colId xmlns:a16="http://schemas.microsoft.com/office/drawing/2014/main" val="2457553534"/>
                    </a:ext>
                  </a:extLst>
                </a:gridCol>
                <a:gridCol w="792728">
                  <a:extLst>
                    <a:ext uri="{9D8B030D-6E8A-4147-A177-3AD203B41FA5}">
                      <a16:colId xmlns:a16="http://schemas.microsoft.com/office/drawing/2014/main" val="2668554423"/>
                    </a:ext>
                  </a:extLst>
                </a:gridCol>
                <a:gridCol w="846035">
                  <a:extLst>
                    <a:ext uri="{9D8B030D-6E8A-4147-A177-3AD203B41FA5}">
                      <a16:colId xmlns:a16="http://schemas.microsoft.com/office/drawing/2014/main" val="652350716"/>
                    </a:ext>
                  </a:extLst>
                </a:gridCol>
                <a:gridCol w="841822">
                  <a:extLst>
                    <a:ext uri="{9D8B030D-6E8A-4147-A177-3AD203B41FA5}">
                      <a16:colId xmlns:a16="http://schemas.microsoft.com/office/drawing/2014/main" val="166328956"/>
                    </a:ext>
                  </a:extLst>
                </a:gridCol>
                <a:gridCol w="994127">
                  <a:extLst>
                    <a:ext uri="{9D8B030D-6E8A-4147-A177-3AD203B41FA5}">
                      <a16:colId xmlns:a16="http://schemas.microsoft.com/office/drawing/2014/main" val="737978495"/>
                    </a:ext>
                  </a:extLst>
                </a:gridCol>
                <a:gridCol w="1009048">
                  <a:extLst>
                    <a:ext uri="{9D8B030D-6E8A-4147-A177-3AD203B41FA5}">
                      <a16:colId xmlns:a16="http://schemas.microsoft.com/office/drawing/2014/main" val="2203516977"/>
                    </a:ext>
                  </a:extLst>
                </a:gridCol>
                <a:gridCol w="1009048">
                  <a:extLst>
                    <a:ext uri="{9D8B030D-6E8A-4147-A177-3AD203B41FA5}">
                      <a16:colId xmlns:a16="http://schemas.microsoft.com/office/drawing/2014/main" val="2033410659"/>
                    </a:ext>
                  </a:extLst>
                </a:gridCol>
                <a:gridCol w="1234840">
                  <a:extLst>
                    <a:ext uri="{9D8B030D-6E8A-4147-A177-3AD203B41FA5}">
                      <a16:colId xmlns:a16="http://schemas.microsoft.com/office/drawing/2014/main" val="3190424722"/>
                    </a:ext>
                  </a:extLst>
                </a:gridCol>
                <a:gridCol w="1239946">
                  <a:extLst>
                    <a:ext uri="{9D8B030D-6E8A-4147-A177-3AD203B41FA5}">
                      <a16:colId xmlns:a16="http://schemas.microsoft.com/office/drawing/2014/main" val="95858817"/>
                    </a:ext>
                  </a:extLst>
                </a:gridCol>
                <a:gridCol w="1477337">
                  <a:extLst>
                    <a:ext uri="{9D8B030D-6E8A-4147-A177-3AD203B41FA5}">
                      <a16:colId xmlns:a16="http://schemas.microsoft.com/office/drawing/2014/main" val="2767726702"/>
                    </a:ext>
                  </a:extLst>
                </a:gridCol>
              </a:tblGrid>
              <a:tr h="370840">
                <a:tc>
                  <a:txBody>
                    <a:bodyPr/>
                    <a:lstStyle/>
                    <a:p>
                      <a:endParaRPr lang="en-US" dirty="0"/>
                    </a:p>
                  </a:txBody>
                  <a:tcPr/>
                </a:tc>
                <a:tc>
                  <a:txBody>
                    <a:bodyPr/>
                    <a:lstStyle/>
                    <a:p>
                      <a:r>
                        <a:rPr lang="en-US" dirty="0"/>
                        <a:t>Overall index</a:t>
                      </a:r>
                    </a:p>
                  </a:txBody>
                  <a:tcPr/>
                </a:tc>
                <a:tc>
                  <a:txBody>
                    <a:bodyPr/>
                    <a:lstStyle/>
                    <a:p>
                      <a:r>
                        <a:rPr lang="en-US" dirty="0"/>
                        <a:t>index1</a:t>
                      </a:r>
                    </a:p>
                  </a:txBody>
                  <a:tcPr/>
                </a:tc>
                <a:tc>
                  <a:txBody>
                    <a:bodyPr/>
                    <a:lstStyle/>
                    <a:p>
                      <a:r>
                        <a:rPr lang="en-US" dirty="0"/>
                        <a:t>index2</a:t>
                      </a:r>
                    </a:p>
                  </a:txBody>
                  <a:tcPr/>
                </a:tc>
                <a:tc>
                  <a:txBody>
                    <a:bodyPr/>
                    <a:lstStyle/>
                    <a:p>
                      <a:r>
                        <a:rPr lang="en-US" dirty="0"/>
                        <a:t>index 3</a:t>
                      </a:r>
                    </a:p>
                  </a:txBody>
                  <a:tcPr/>
                </a:tc>
                <a:tc>
                  <a:txBody>
                    <a:bodyPr/>
                    <a:lstStyle/>
                    <a:p>
                      <a:r>
                        <a:rPr lang="en-US" dirty="0"/>
                        <a:t>coeff1</a:t>
                      </a:r>
                    </a:p>
                  </a:txBody>
                  <a:tcPr/>
                </a:tc>
                <a:tc>
                  <a:txBody>
                    <a:bodyPr/>
                    <a:lstStyle/>
                    <a:p>
                      <a:r>
                        <a:rPr lang="en-US" dirty="0"/>
                        <a:t>coeff2</a:t>
                      </a:r>
                    </a:p>
                  </a:txBody>
                  <a:tcPr/>
                </a:tc>
                <a:tc>
                  <a:txBody>
                    <a:bodyPr/>
                    <a:lstStyle/>
                    <a:p>
                      <a:r>
                        <a:rPr lang="en-US" dirty="0"/>
                        <a:t>coeff3</a:t>
                      </a:r>
                    </a:p>
                  </a:txBody>
                  <a:tcPr/>
                </a:tc>
                <a:tc>
                  <a:txBody>
                    <a:bodyPr/>
                    <a:lstStyle/>
                    <a:p>
                      <a:r>
                        <a:rPr lang="en-US" dirty="0"/>
                        <a:t>Y-intercept</a:t>
                      </a:r>
                    </a:p>
                  </a:txBody>
                  <a:tcPr/>
                </a:tc>
                <a:tc>
                  <a:txBody>
                    <a:bodyPr/>
                    <a:lstStyle/>
                    <a:p>
                      <a:r>
                        <a:rPr lang="en-US" dirty="0"/>
                        <a:t>Test error</a:t>
                      </a:r>
                    </a:p>
                  </a:txBody>
                  <a:tcPr/>
                </a:tc>
                <a:tc>
                  <a:txBody>
                    <a:bodyPr/>
                    <a:lstStyle/>
                    <a:p>
                      <a:r>
                        <a:rPr lang="en-US" dirty="0"/>
                        <a:t>Train error</a:t>
                      </a:r>
                    </a:p>
                  </a:txBody>
                  <a:tcPr/>
                </a:tc>
                <a:extLst>
                  <a:ext uri="{0D108BD9-81ED-4DB2-BD59-A6C34878D82A}">
                    <a16:rowId xmlns:a16="http://schemas.microsoft.com/office/drawing/2014/main" val="969190175"/>
                  </a:ext>
                </a:extLst>
              </a:tr>
              <a:tr h="370840">
                <a:tc>
                  <a:txBody>
                    <a:bodyPr/>
                    <a:lstStyle/>
                    <a:p>
                      <a:r>
                        <a:rPr lang="en-US" dirty="0"/>
                        <a:t>train optimal</a:t>
                      </a:r>
                    </a:p>
                  </a:txBody>
                  <a:tcPr/>
                </a:tc>
                <a:tc>
                  <a:txBody>
                    <a:bodyPr/>
                    <a:lstStyle/>
                    <a:p>
                      <a:r>
                        <a:rPr lang="en-US" dirty="0"/>
                        <a:t>16520</a:t>
                      </a:r>
                    </a:p>
                  </a:txBody>
                  <a:tcPr/>
                </a:tc>
                <a:tc>
                  <a:txBody>
                    <a:bodyPr/>
                    <a:lstStyle/>
                    <a:p>
                      <a:r>
                        <a:rPr lang="en-US" dirty="0"/>
                        <a:t>10</a:t>
                      </a:r>
                    </a:p>
                  </a:txBody>
                  <a:tcPr/>
                </a:tc>
                <a:tc>
                  <a:txBody>
                    <a:bodyPr/>
                    <a:lstStyle/>
                    <a:p>
                      <a:r>
                        <a:rPr lang="en-US" dirty="0"/>
                        <a:t>13</a:t>
                      </a:r>
                    </a:p>
                  </a:txBody>
                  <a:tcPr/>
                </a:tc>
                <a:tc>
                  <a:txBody>
                    <a:bodyPr/>
                    <a:lstStyle/>
                    <a:p>
                      <a:r>
                        <a:rPr lang="en-US" dirty="0"/>
                        <a:t>0</a:t>
                      </a:r>
                    </a:p>
                  </a:txBody>
                  <a:tcPr/>
                </a:tc>
                <a:tc>
                  <a:txBody>
                    <a:bodyPr/>
                    <a:lstStyle/>
                    <a:p>
                      <a:r>
                        <a:rPr lang="en-US" dirty="0"/>
                        <a:t>0.002242</a:t>
                      </a:r>
                    </a:p>
                  </a:txBody>
                  <a:tcPr/>
                </a:tc>
                <a:tc>
                  <a:txBody>
                    <a:bodyPr/>
                    <a:lstStyle/>
                    <a:p>
                      <a:r>
                        <a:rPr lang="en-US" dirty="0"/>
                        <a:t>0.002383</a:t>
                      </a:r>
                    </a:p>
                  </a:txBody>
                  <a:tcPr/>
                </a:tc>
                <a:tc>
                  <a:txBody>
                    <a:bodyPr/>
                    <a:lstStyle/>
                    <a:p>
                      <a:r>
                        <a:rPr lang="en-US" dirty="0"/>
                        <a:t>0.003024</a:t>
                      </a:r>
                    </a:p>
                  </a:txBody>
                  <a:tcPr/>
                </a:tc>
                <a:tc>
                  <a:txBody>
                    <a:bodyPr/>
                    <a:lstStyle/>
                    <a:p>
                      <a:r>
                        <a:rPr lang="en-US" dirty="0"/>
                        <a:t>- 0.7329179</a:t>
                      </a:r>
                    </a:p>
                  </a:txBody>
                  <a:tcPr/>
                </a:tc>
                <a:tc>
                  <a:txBody>
                    <a:bodyPr/>
                    <a:lstStyle/>
                    <a:p>
                      <a:r>
                        <a:rPr lang="en-US" dirty="0"/>
                        <a:t>0.001174088943885859</a:t>
                      </a:r>
                    </a:p>
                  </a:txBody>
                  <a:tcPr/>
                </a:tc>
                <a:tc>
                  <a:txBody>
                    <a:bodyPr/>
                    <a:lstStyle/>
                    <a:p>
                      <a:r>
                        <a:rPr lang="en-US" dirty="0"/>
                        <a:t>5.0237461129080037e-05</a:t>
                      </a:r>
                    </a:p>
                  </a:txBody>
                  <a:tcPr/>
                </a:tc>
                <a:extLst>
                  <a:ext uri="{0D108BD9-81ED-4DB2-BD59-A6C34878D82A}">
                    <a16:rowId xmlns:a16="http://schemas.microsoft.com/office/drawing/2014/main" val="4166858396"/>
                  </a:ext>
                </a:extLst>
              </a:tr>
              <a:tr h="370840">
                <a:tc>
                  <a:txBody>
                    <a:bodyPr/>
                    <a:lstStyle/>
                    <a:p>
                      <a:r>
                        <a:rPr lang="en-US" dirty="0"/>
                        <a:t>test optimal</a:t>
                      </a:r>
                    </a:p>
                  </a:txBody>
                  <a:tcPr/>
                </a:tc>
                <a:tc>
                  <a:txBody>
                    <a:bodyPr/>
                    <a:lstStyle/>
                    <a:p>
                      <a:r>
                        <a:rPr lang="en-US" dirty="0"/>
                        <a:t>4056</a:t>
                      </a:r>
                    </a:p>
                  </a:txBody>
                  <a:tcPr/>
                </a:tc>
                <a:tc>
                  <a:txBody>
                    <a:bodyPr/>
                    <a:lstStyle/>
                    <a:p>
                      <a:r>
                        <a:rPr lang="en-US" dirty="0"/>
                        <a:t>2</a:t>
                      </a:r>
                    </a:p>
                  </a:txBody>
                  <a:tcPr/>
                </a:tc>
                <a:tc>
                  <a:txBody>
                    <a:bodyPr/>
                    <a:lstStyle/>
                    <a:p>
                      <a:r>
                        <a:rPr lang="en-US" dirty="0"/>
                        <a:t>21</a:t>
                      </a:r>
                    </a:p>
                  </a:txBody>
                  <a:tcPr/>
                </a:tc>
                <a:tc>
                  <a:txBody>
                    <a:bodyPr/>
                    <a:lstStyle/>
                    <a:p>
                      <a:endParaRPr lang="en-US" dirty="0"/>
                    </a:p>
                  </a:txBody>
                  <a:tcPr/>
                </a:tc>
                <a:tc>
                  <a:txBody>
                    <a:bodyPr/>
                    <a:lstStyle/>
                    <a:p>
                      <a:r>
                        <a:rPr lang="en-US" dirty="0"/>
                        <a:t>0.00314017</a:t>
                      </a:r>
                    </a:p>
                  </a:txBody>
                  <a:tcPr/>
                </a:tc>
                <a:tc>
                  <a:txBody>
                    <a:bodyPr/>
                    <a:lstStyle/>
                    <a:p>
                      <a:r>
                        <a:rPr lang="en-US" dirty="0"/>
                        <a:t>0.00208617</a:t>
                      </a:r>
                    </a:p>
                  </a:txBody>
                  <a:tcPr/>
                </a:tc>
                <a:tc>
                  <a:txBody>
                    <a:bodyPr/>
                    <a:lstStyle/>
                    <a:p>
                      <a:r>
                        <a:rPr lang="en-US" dirty="0"/>
                        <a:t>0.0036982</a:t>
                      </a:r>
                    </a:p>
                  </a:txBody>
                  <a:tcPr/>
                </a:tc>
                <a:tc>
                  <a:txBody>
                    <a:bodyPr/>
                    <a:lstStyle/>
                    <a:p>
                      <a:r>
                        <a:rPr lang="en-US" dirty="0"/>
                        <a:t>-0.85909527</a:t>
                      </a:r>
                    </a:p>
                  </a:txBody>
                  <a:tcPr/>
                </a:tc>
                <a:tc>
                  <a:txBody>
                    <a:bodyPr/>
                    <a:lstStyle/>
                    <a:p>
                      <a:r>
                        <a:rPr lang="en-US" dirty="0"/>
                        <a:t>3.0544441933921286e-</a:t>
                      </a:r>
                    </a:p>
                  </a:txBody>
                  <a:tcPr/>
                </a:tc>
                <a:tc>
                  <a:txBody>
                    <a:bodyPr/>
                    <a:lstStyle/>
                    <a:p>
                      <a:r>
                        <a:rPr lang="en-US" dirty="0"/>
                        <a:t>0.00012561693000718972</a:t>
                      </a:r>
                    </a:p>
                  </a:txBody>
                  <a:tcPr/>
                </a:tc>
                <a:extLst>
                  <a:ext uri="{0D108BD9-81ED-4DB2-BD59-A6C34878D82A}">
                    <a16:rowId xmlns:a16="http://schemas.microsoft.com/office/drawing/2014/main" val="4232349500"/>
                  </a:ext>
                </a:extLst>
              </a:tr>
            </a:tbl>
          </a:graphicData>
        </a:graphic>
      </p:graphicFrame>
    </p:spTree>
    <p:extLst>
      <p:ext uri="{BB962C8B-B14F-4D97-AF65-F5344CB8AC3E}">
        <p14:creationId xmlns:p14="http://schemas.microsoft.com/office/powerpoint/2010/main" val="2743588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C89A-3638-1F44-9607-AD4D929D0639}"/>
              </a:ext>
            </a:extLst>
          </p:cNvPr>
          <p:cNvSpPr>
            <a:spLocks noGrp="1"/>
          </p:cNvSpPr>
          <p:nvPr>
            <p:ph type="title"/>
          </p:nvPr>
        </p:nvSpPr>
        <p:spPr/>
        <p:txBody>
          <a:bodyPr/>
          <a:lstStyle/>
          <a:p>
            <a:r>
              <a:rPr lang="en-US" dirty="0"/>
              <a:t>Model Selection</a:t>
            </a:r>
          </a:p>
        </p:txBody>
      </p:sp>
      <p:graphicFrame>
        <p:nvGraphicFramePr>
          <p:cNvPr id="4" name="Table 3">
            <a:extLst>
              <a:ext uri="{FF2B5EF4-FFF2-40B4-BE49-F238E27FC236}">
                <a16:creationId xmlns:a16="http://schemas.microsoft.com/office/drawing/2014/main" id="{6BA88499-C69E-6441-87A9-1A99B15DA63D}"/>
              </a:ext>
            </a:extLst>
          </p:cNvPr>
          <p:cNvGraphicFramePr>
            <a:graphicFrameLocks noGrp="1"/>
          </p:cNvGraphicFramePr>
          <p:nvPr>
            <p:extLst>
              <p:ext uri="{D42A27DB-BD31-4B8C-83A1-F6EECF244321}">
                <p14:modId xmlns:p14="http://schemas.microsoft.com/office/powerpoint/2010/main" val="4185205842"/>
              </p:ext>
            </p:extLst>
          </p:nvPr>
        </p:nvGraphicFramePr>
        <p:xfrm>
          <a:off x="318977" y="1690688"/>
          <a:ext cx="11180982" cy="2209800"/>
        </p:xfrm>
        <a:graphic>
          <a:graphicData uri="http://schemas.openxmlformats.org/drawingml/2006/table">
            <a:tbl>
              <a:tblPr firstRow="1" bandRow="1">
                <a:tableStyleId>{5C22544A-7EE6-4342-B048-85BDC9FD1C3A}</a:tableStyleId>
              </a:tblPr>
              <a:tblGrid>
                <a:gridCol w="4837814">
                  <a:extLst>
                    <a:ext uri="{9D8B030D-6E8A-4147-A177-3AD203B41FA5}">
                      <a16:colId xmlns:a16="http://schemas.microsoft.com/office/drawing/2014/main" val="604767368"/>
                    </a:ext>
                  </a:extLst>
                </a:gridCol>
                <a:gridCol w="3200400">
                  <a:extLst>
                    <a:ext uri="{9D8B030D-6E8A-4147-A177-3AD203B41FA5}">
                      <a16:colId xmlns:a16="http://schemas.microsoft.com/office/drawing/2014/main" val="2102443615"/>
                    </a:ext>
                  </a:extLst>
                </a:gridCol>
                <a:gridCol w="3142768">
                  <a:extLst>
                    <a:ext uri="{9D8B030D-6E8A-4147-A177-3AD203B41FA5}">
                      <a16:colId xmlns:a16="http://schemas.microsoft.com/office/drawing/2014/main" val="3997069411"/>
                    </a:ext>
                  </a:extLst>
                </a:gridCol>
              </a:tblGrid>
              <a:tr h="370840">
                <a:tc>
                  <a:txBody>
                    <a:bodyPr/>
                    <a:lstStyle/>
                    <a:p>
                      <a:r>
                        <a:rPr lang="en-US" dirty="0"/>
                        <a:t>Model (HFCS Predictor, Best Train Error)</a:t>
                      </a:r>
                    </a:p>
                  </a:txBody>
                  <a:tcPr/>
                </a:tc>
                <a:tc>
                  <a:txBody>
                    <a:bodyPr/>
                    <a:lstStyle/>
                    <a:p>
                      <a:r>
                        <a:rPr lang="en-US" dirty="0"/>
                        <a:t>Test Error</a:t>
                      </a:r>
                    </a:p>
                  </a:txBody>
                  <a:tcPr/>
                </a:tc>
                <a:tc>
                  <a:txBody>
                    <a:bodyPr/>
                    <a:lstStyle/>
                    <a:p>
                      <a:r>
                        <a:rPr lang="en-US" dirty="0"/>
                        <a:t>Train Error</a:t>
                      </a:r>
                    </a:p>
                  </a:txBody>
                  <a:tcPr/>
                </a:tc>
                <a:extLst>
                  <a:ext uri="{0D108BD9-81ED-4DB2-BD59-A6C34878D82A}">
                    <a16:rowId xmlns:a16="http://schemas.microsoft.com/office/drawing/2014/main" val="4050901737"/>
                  </a:ext>
                </a:extLst>
              </a:tr>
              <a:tr h="370840">
                <a:tc>
                  <a:txBody>
                    <a:bodyPr/>
                    <a:lstStyle/>
                    <a:p>
                      <a:r>
                        <a:rPr lang="en-US" dirty="0"/>
                        <a:t>Simple Linear Regression</a:t>
                      </a:r>
                    </a:p>
                  </a:txBody>
                  <a:tcPr/>
                </a:tc>
                <a:tc>
                  <a:txBody>
                    <a:bodyPr/>
                    <a:lstStyle/>
                    <a:p>
                      <a:r>
                        <a:rPr lang="en-US" dirty="0"/>
                        <a:t>0.00077707</a:t>
                      </a:r>
                    </a:p>
                  </a:txBody>
                  <a:tcPr/>
                </a:tc>
                <a:tc>
                  <a:txBody>
                    <a:bodyPr/>
                    <a:lstStyle/>
                    <a:p>
                      <a:r>
                        <a:rPr lang="en-US" dirty="0"/>
                        <a:t>0.000097579</a:t>
                      </a:r>
                    </a:p>
                  </a:txBody>
                  <a:tcPr/>
                </a:tc>
                <a:extLst>
                  <a:ext uri="{0D108BD9-81ED-4DB2-BD59-A6C34878D82A}">
                    <a16:rowId xmlns:a16="http://schemas.microsoft.com/office/drawing/2014/main" val="2730933855"/>
                  </a:ext>
                </a:extLst>
              </a:tr>
              <a:tr h="370840">
                <a:tc>
                  <a:txBody>
                    <a:bodyPr/>
                    <a:lstStyle/>
                    <a:p>
                      <a:r>
                        <a:rPr lang="en-US" dirty="0"/>
                        <a:t>Two-Term Linear Regression</a:t>
                      </a:r>
                    </a:p>
                  </a:txBody>
                  <a:tcPr/>
                </a:tc>
                <a:tc>
                  <a:txBody>
                    <a:bodyPr/>
                    <a:lstStyle/>
                    <a:p>
                      <a:r>
                        <a:rPr lang="en-US" dirty="0"/>
                        <a:t>0.00104472</a:t>
                      </a:r>
                    </a:p>
                  </a:txBody>
                  <a:tcPr/>
                </a:tc>
                <a:tc>
                  <a:txBody>
                    <a:bodyPr/>
                    <a:lstStyle/>
                    <a:p>
                      <a:r>
                        <a:rPr lang="en-US" dirty="0"/>
                        <a:t>0.000032724</a:t>
                      </a:r>
                    </a:p>
                  </a:txBody>
                  <a:tcPr/>
                </a:tc>
                <a:extLst>
                  <a:ext uri="{0D108BD9-81ED-4DB2-BD59-A6C34878D82A}">
                    <a16:rowId xmlns:a16="http://schemas.microsoft.com/office/drawing/2014/main" val="2661877763"/>
                  </a:ext>
                </a:extLst>
              </a:tr>
              <a:tr h="0">
                <a:tc>
                  <a:txBody>
                    <a:bodyPr/>
                    <a:lstStyle/>
                    <a:p>
                      <a:r>
                        <a:rPr lang="en-US" dirty="0"/>
                        <a:t>Three-Term Linear Regression</a:t>
                      </a:r>
                    </a:p>
                  </a:txBody>
                  <a:tcPr/>
                </a:tc>
                <a:tc>
                  <a:txBody>
                    <a:bodyPr/>
                    <a:lstStyle/>
                    <a:p>
                      <a:r>
                        <a:rPr lang="en-US" dirty="0"/>
                        <a:t>0.0007589751239509658</a:t>
                      </a:r>
                    </a:p>
                  </a:txBody>
                  <a:tcPr/>
                </a:tc>
                <a:tc>
                  <a:txBody>
                    <a:bodyPr/>
                    <a:lstStyle/>
                    <a:p>
                      <a:r>
                        <a:rPr lang="en-US" dirty="0"/>
                        <a:t>0.00000540777925398111</a:t>
                      </a:r>
                    </a:p>
                  </a:txBody>
                  <a:tcPr/>
                </a:tc>
                <a:extLst>
                  <a:ext uri="{0D108BD9-81ED-4DB2-BD59-A6C34878D82A}">
                    <a16:rowId xmlns:a16="http://schemas.microsoft.com/office/drawing/2014/main" val="23872071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Four-Term Linear Regression</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9949337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Five-Term Linear Regression</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23167480"/>
                  </a:ext>
                </a:extLst>
              </a:tr>
            </a:tbl>
          </a:graphicData>
        </a:graphic>
      </p:graphicFrame>
      <p:graphicFrame>
        <p:nvGraphicFramePr>
          <p:cNvPr id="5" name="Table 4">
            <a:extLst>
              <a:ext uri="{FF2B5EF4-FFF2-40B4-BE49-F238E27FC236}">
                <a16:creationId xmlns:a16="http://schemas.microsoft.com/office/drawing/2014/main" id="{C4B5AECC-3284-4D42-8AA6-DD59BBB2C19A}"/>
              </a:ext>
            </a:extLst>
          </p:cNvPr>
          <p:cNvGraphicFramePr>
            <a:graphicFrameLocks noGrp="1"/>
          </p:cNvGraphicFramePr>
          <p:nvPr>
            <p:extLst>
              <p:ext uri="{D42A27DB-BD31-4B8C-83A1-F6EECF244321}">
                <p14:modId xmlns:p14="http://schemas.microsoft.com/office/powerpoint/2010/main" val="535929331"/>
              </p:ext>
            </p:extLst>
          </p:nvPr>
        </p:nvGraphicFramePr>
        <p:xfrm>
          <a:off x="318977" y="4313643"/>
          <a:ext cx="11180985" cy="2209800"/>
        </p:xfrm>
        <a:graphic>
          <a:graphicData uri="http://schemas.openxmlformats.org/drawingml/2006/table">
            <a:tbl>
              <a:tblPr firstRow="1" bandRow="1">
                <a:tableStyleId>{5C22544A-7EE6-4342-B048-85BDC9FD1C3A}</a:tableStyleId>
              </a:tblPr>
              <a:tblGrid>
                <a:gridCol w="4795283">
                  <a:extLst>
                    <a:ext uri="{9D8B030D-6E8A-4147-A177-3AD203B41FA5}">
                      <a16:colId xmlns:a16="http://schemas.microsoft.com/office/drawing/2014/main" val="3766385114"/>
                    </a:ext>
                  </a:extLst>
                </a:gridCol>
                <a:gridCol w="3242931">
                  <a:extLst>
                    <a:ext uri="{9D8B030D-6E8A-4147-A177-3AD203B41FA5}">
                      <a16:colId xmlns:a16="http://schemas.microsoft.com/office/drawing/2014/main" val="1759151716"/>
                    </a:ext>
                  </a:extLst>
                </a:gridCol>
                <a:gridCol w="3142771">
                  <a:extLst>
                    <a:ext uri="{9D8B030D-6E8A-4147-A177-3AD203B41FA5}">
                      <a16:colId xmlns:a16="http://schemas.microsoft.com/office/drawing/2014/main" val="1761052091"/>
                    </a:ext>
                  </a:extLst>
                </a:gridCol>
              </a:tblGrid>
              <a:tr h="370840">
                <a:tc>
                  <a:txBody>
                    <a:bodyPr/>
                    <a:lstStyle/>
                    <a:p>
                      <a:r>
                        <a:rPr lang="en-US" dirty="0"/>
                        <a:t>Model (All Sugar Predictor, Best Train Error)</a:t>
                      </a:r>
                    </a:p>
                  </a:txBody>
                  <a:tcPr/>
                </a:tc>
                <a:tc>
                  <a:txBody>
                    <a:bodyPr/>
                    <a:lstStyle/>
                    <a:p>
                      <a:r>
                        <a:rPr lang="en-US" dirty="0"/>
                        <a:t>Test Error</a:t>
                      </a:r>
                    </a:p>
                  </a:txBody>
                  <a:tcPr/>
                </a:tc>
                <a:tc>
                  <a:txBody>
                    <a:bodyPr/>
                    <a:lstStyle/>
                    <a:p>
                      <a:r>
                        <a:rPr lang="en-US" dirty="0"/>
                        <a:t>Train Error</a:t>
                      </a:r>
                    </a:p>
                  </a:txBody>
                  <a:tcPr/>
                </a:tc>
                <a:extLst>
                  <a:ext uri="{0D108BD9-81ED-4DB2-BD59-A6C34878D82A}">
                    <a16:rowId xmlns:a16="http://schemas.microsoft.com/office/drawing/2014/main" val="2491094802"/>
                  </a:ext>
                </a:extLst>
              </a:tr>
              <a:tr h="370840">
                <a:tc>
                  <a:txBody>
                    <a:bodyPr/>
                    <a:lstStyle/>
                    <a:p>
                      <a:r>
                        <a:rPr lang="en-US" dirty="0"/>
                        <a:t>Simple Linear Regression</a:t>
                      </a:r>
                    </a:p>
                  </a:txBody>
                  <a:tcPr/>
                </a:tc>
                <a:tc>
                  <a:txBody>
                    <a:bodyPr/>
                    <a:lstStyle/>
                    <a:p>
                      <a:pPr algn="l" fontAlgn="b"/>
                      <a:r>
                        <a:rPr lang="en-US" sz="1800" u="none" strike="noStrike" dirty="0">
                          <a:effectLst/>
                        </a:rPr>
                        <a:t>  0.01266401</a:t>
                      </a:r>
                      <a:endParaRPr lang="en-US" sz="1800" b="0" i="0" u="none" strike="noStrike" dirty="0">
                        <a:solidFill>
                          <a:srgbClr val="000000"/>
                        </a:solidFill>
                        <a:effectLst/>
                        <a:latin typeface="Calibri" panose="020F0502020204030204" pitchFamily="34" charset="0"/>
                      </a:endParaRPr>
                    </a:p>
                  </a:txBody>
                  <a:tcPr marL="4975" marR="4975" marT="497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  0.00035949</a:t>
                      </a:r>
                      <a:endParaRPr lang="en-US" sz="1800" b="0" i="0" u="none" strike="noStrike" dirty="0">
                        <a:solidFill>
                          <a:srgbClr val="000000"/>
                        </a:solidFill>
                        <a:effectLst/>
                        <a:latin typeface="Calibri" panose="020F0502020204030204" pitchFamily="34" charset="0"/>
                      </a:endParaRPr>
                    </a:p>
                  </a:txBody>
                  <a:tcPr marL="4975" marR="4975" marT="4975" marB="0" anchor="b"/>
                </a:tc>
                <a:extLst>
                  <a:ext uri="{0D108BD9-81ED-4DB2-BD59-A6C34878D82A}">
                    <a16:rowId xmlns:a16="http://schemas.microsoft.com/office/drawing/2014/main" val="1437066599"/>
                  </a:ext>
                </a:extLst>
              </a:tr>
              <a:tr h="370840">
                <a:tc>
                  <a:txBody>
                    <a:bodyPr/>
                    <a:lstStyle/>
                    <a:p>
                      <a:r>
                        <a:rPr lang="en-US" dirty="0"/>
                        <a:t>Two-Term Linear Regression</a:t>
                      </a:r>
                    </a:p>
                  </a:txBody>
                  <a:tcPr/>
                </a:tc>
                <a:tc>
                  <a:txBody>
                    <a:bodyPr/>
                    <a:lstStyle/>
                    <a:p>
                      <a:r>
                        <a:rPr lang="en-US" dirty="0"/>
                        <a:t>0.0014793871161857242</a:t>
                      </a:r>
                    </a:p>
                  </a:txBody>
                  <a:tcPr/>
                </a:tc>
                <a:tc>
                  <a:txBody>
                    <a:bodyPr/>
                    <a:lstStyle/>
                    <a:p>
                      <a:r>
                        <a:rPr lang="en-US" dirty="0"/>
                        <a:t>0.000096373</a:t>
                      </a:r>
                    </a:p>
                  </a:txBody>
                  <a:tcPr/>
                </a:tc>
                <a:extLst>
                  <a:ext uri="{0D108BD9-81ED-4DB2-BD59-A6C34878D82A}">
                    <a16:rowId xmlns:a16="http://schemas.microsoft.com/office/drawing/2014/main" val="1850905691"/>
                  </a:ext>
                </a:extLst>
              </a:tr>
              <a:tr h="0">
                <a:tc>
                  <a:txBody>
                    <a:bodyPr/>
                    <a:lstStyle/>
                    <a:p>
                      <a:r>
                        <a:rPr lang="en-US" dirty="0"/>
                        <a:t>Three-Term Linear Regression</a:t>
                      </a:r>
                    </a:p>
                  </a:txBody>
                  <a:tcPr/>
                </a:tc>
                <a:tc>
                  <a:txBody>
                    <a:bodyPr/>
                    <a:lstStyle/>
                    <a:p>
                      <a:r>
                        <a:rPr lang="en-US" dirty="0"/>
                        <a:t>0.0011740889438858592</a:t>
                      </a:r>
                    </a:p>
                  </a:txBody>
                  <a:tcPr/>
                </a:tc>
                <a:tc>
                  <a:txBody>
                    <a:bodyPr/>
                    <a:lstStyle/>
                    <a:p>
                      <a:r>
                        <a:rPr lang="en-US" dirty="0"/>
                        <a:t>0.000050237</a:t>
                      </a:r>
                    </a:p>
                  </a:txBody>
                  <a:tcPr/>
                </a:tc>
                <a:extLst>
                  <a:ext uri="{0D108BD9-81ED-4DB2-BD59-A6C34878D82A}">
                    <a16:rowId xmlns:a16="http://schemas.microsoft.com/office/drawing/2014/main" val="1332664500"/>
                  </a:ext>
                </a:extLst>
              </a:tr>
              <a:tr h="0">
                <a:tc>
                  <a:txBody>
                    <a:bodyPr/>
                    <a:lstStyle/>
                    <a:p>
                      <a:r>
                        <a:rPr lang="en-US" dirty="0"/>
                        <a:t>Four-Term Linear Regression</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49366987"/>
                  </a:ext>
                </a:extLst>
              </a:tr>
              <a:tr h="0">
                <a:tc>
                  <a:txBody>
                    <a:bodyPr/>
                    <a:lstStyle/>
                    <a:p>
                      <a:r>
                        <a:rPr lang="en-US" dirty="0"/>
                        <a:t>Five-Term Linear Regression</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66264810"/>
                  </a:ext>
                </a:extLst>
              </a:tr>
            </a:tbl>
          </a:graphicData>
        </a:graphic>
      </p:graphicFrame>
    </p:spTree>
    <p:extLst>
      <p:ext uri="{BB962C8B-B14F-4D97-AF65-F5344CB8AC3E}">
        <p14:creationId xmlns:p14="http://schemas.microsoft.com/office/powerpoint/2010/main" val="3588800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FA66-DEF9-3942-9BBE-EE9CB7D0AB27}"/>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F30D366-4390-9142-A9D0-2C47D19033E3}"/>
              </a:ext>
            </a:extLst>
          </p:cNvPr>
          <p:cNvSpPr>
            <a:spLocks noGrp="1"/>
          </p:cNvSpPr>
          <p:nvPr>
            <p:ph idx="1"/>
          </p:nvPr>
        </p:nvSpPr>
        <p:spPr>
          <a:xfrm>
            <a:off x="420625" y="1470025"/>
            <a:ext cx="10543031" cy="4206383"/>
          </a:xfrm>
        </p:spPr>
        <p:txBody>
          <a:bodyPr>
            <a:noAutofit/>
          </a:bodyPr>
          <a:lstStyle/>
          <a:p>
            <a:pPr>
              <a:lnSpc>
                <a:spcPct val="100000"/>
              </a:lnSpc>
            </a:pPr>
            <a:r>
              <a:rPr lang="en-US" sz="1600" dirty="0"/>
              <a:t>Generally, obesity cannot be a negative value</a:t>
            </a:r>
          </a:p>
          <a:p>
            <a:pPr>
              <a:lnSpc>
                <a:spcPct val="100000"/>
              </a:lnSpc>
            </a:pPr>
            <a:r>
              <a:rPr lang="en-US" sz="1600" dirty="0"/>
              <a:t>Generally, a model with predictive power will have agreement between the test and train data set, or similar test/train errors.</a:t>
            </a:r>
          </a:p>
          <a:p>
            <a:pPr>
              <a:lnSpc>
                <a:spcPct val="100000"/>
              </a:lnSpc>
            </a:pPr>
            <a:r>
              <a:rPr lang="en-US" sz="1600" dirty="0"/>
              <a:t>One sees a pattern of extreme time-shift when optimizing for the test dataset, as compared to the train dataset. Overall, an ~10 year lagged linear relationship is a better predictor of changes in the percent of the population that’s obese. </a:t>
            </a:r>
          </a:p>
          <a:p>
            <a:pPr>
              <a:lnSpc>
                <a:spcPct val="100000"/>
              </a:lnSpc>
            </a:pPr>
            <a:r>
              <a:rPr lang="en-US" sz="1600" dirty="0"/>
              <a:t>Is there a way to model obesity as a probability, with increasing HFCS production increasing likelihood of someone becoming obese? </a:t>
            </a:r>
          </a:p>
          <a:p>
            <a:pPr>
              <a:lnSpc>
                <a:spcPct val="100000"/>
              </a:lnSpc>
            </a:pPr>
            <a:r>
              <a:rPr lang="en-US" sz="1600" dirty="0"/>
              <a:t>Now, model says “this much HFCS leads to this percentage of obesity in the population”</a:t>
            </a:r>
          </a:p>
          <a:p>
            <a:pPr>
              <a:lnSpc>
                <a:spcPct val="100000"/>
              </a:lnSpc>
            </a:pPr>
            <a:r>
              <a:rPr lang="en-US" sz="1600" dirty="0"/>
              <a:t>Spatial map of percentage obese, as probability that a resident will be obese…</a:t>
            </a:r>
          </a:p>
          <a:p>
            <a:pPr>
              <a:lnSpc>
                <a:spcPct val="100000"/>
              </a:lnSpc>
            </a:pPr>
            <a:r>
              <a:rPr lang="en-US" sz="1600" dirty="0"/>
              <a:t>Too many uncontrolled variables currently, one ought to investigate other population factors in ‘effect quantification’ study. </a:t>
            </a:r>
          </a:p>
          <a:p>
            <a:pPr>
              <a:lnSpc>
                <a:spcPct val="100000"/>
              </a:lnSpc>
            </a:pPr>
            <a:r>
              <a:rPr lang="en-US" sz="1600" dirty="0"/>
              <a:t>Overall, the model does not seem to be able to predict the continued increase in obesity after 2010, though HFCS, surprisingly, seems to be a better predictive model that all sugar production. Perhaps another factor to consider is the price of HFCS compared to other sugars…a change in price means more consumption(more efficient conversion of production to consumption)</a:t>
            </a:r>
          </a:p>
        </p:txBody>
      </p:sp>
    </p:spTree>
    <p:extLst>
      <p:ext uri="{BB962C8B-B14F-4D97-AF65-F5344CB8AC3E}">
        <p14:creationId xmlns:p14="http://schemas.microsoft.com/office/powerpoint/2010/main" val="3852620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9332-52D1-944F-91F0-D1BC9F15B110}"/>
              </a:ext>
            </a:extLst>
          </p:cNvPr>
          <p:cNvSpPr>
            <a:spLocks noGrp="1"/>
          </p:cNvSpPr>
          <p:nvPr>
            <p:ph type="title"/>
          </p:nvPr>
        </p:nvSpPr>
        <p:spPr/>
        <p:txBody>
          <a:bodyPr/>
          <a:lstStyle/>
          <a:p>
            <a:r>
              <a:rPr lang="en-US" dirty="0"/>
              <a:t>Project Summary</a:t>
            </a:r>
          </a:p>
        </p:txBody>
      </p:sp>
      <p:sp>
        <p:nvSpPr>
          <p:cNvPr id="3" name="Content Placeholder 2">
            <a:extLst>
              <a:ext uri="{FF2B5EF4-FFF2-40B4-BE49-F238E27FC236}">
                <a16:creationId xmlns:a16="http://schemas.microsoft.com/office/drawing/2014/main" id="{768F4AC1-4064-E246-AA78-6410ED14BE51}"/>
              </a:ext>
            </a:extLst>
          </p:cNvPr>
          <p:cNvSpPr>
            <a:spLocks noGrp="1"/>
          </p:cNvSpPr>
          <p:nvPr>
            <p:ph idx="1"/>
          </p:nvPr>
        </p:nvSpPr>
        <p:spPr/>
        <p:txBody>
          <a:bodyPr>
            <a:normAutofit fontScale="55000" lnSpcReduction="20000"/>
          </a:bodyPr>
          <a:lstStyle/>
          <a:p>
            <a:r>
              <a:rPr lang="en-US" dirty="0"/>
              <a:t> I am currently undertaking a project analyzing the obesity epidemic on multiple time and size scales. The objective of this project is to learn relevant analysis methodologies, as well as the coding skills in python necessary for implementation. The multiple scales of time and space that impact human health outcomes are immensely intricate. However, understanding dominant factors at different scales can allow for targeted intervention and effective development of health solutions. One temporal and spatial coordinate I'm investigating is the impact of societal-scale changes over a human lifespan(about 70 years). These societal-scale changes include HFCS production, as a proxy for the rise in processed food, as well as changes in activity levels per day. Another temporal spatial coordinate I'm investigating is the impact of significant changes in energy density, and perhaps nutritional content, of meals in a controlled clinical trial comparing caloric intake per day/meal over the course of two weeks on this diet. It is important to note that inputs on a smaller timescale can be measured against a longer-timescale output via time-series analysis, regression incorporating the cumulative effects of an input through time. Can the same be said spatially? Perhaps, but the complexity triples, as spatial changes are through three axes in space. With Dr. Finley, I will be creating a model on the cellular level at hour long timescales, but with simulation </a:t>
            </a:r>
            <a:r>
              <a:rPr lang="en-US" i="1" dirty="0"/>
              <a:t>hopefully</a:t>
            </a:r>
            <a:r>
              <a:rPr lang="en-US" dirty="0"/>
              <a:t> I'll be able to extend this tool into multiple temporal and spatial scales. </a:t>
            </a:r>
          </a:p>
          <a:p>
            <a:endParaRPr lang="en-US" dirty="0"/>
          </a:p>
          <a:p>
            <a:endParaRPr lang="en-US" dirty="0"/>
          </a:p>
        </p:txBody>
      </p:sp>
    </p:spTree>
    <p:extLst>
      <p:ext uri="{BB962C8B-B14F-4D97-AF65-F5344CB8AC3E}">
        <p14:creationId xmlns:p14="http://schemas.microsoft.com/office/powerpoint/2010/main" val="1782477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E78349-A9A9-1749-9E13-147EFD0EEA30}"/>
              </a:ext>
            </a:extLst>
          </p:cNvPr>
          <p:cNvPicPr>
            <a:picLocks noChangeAspect="1"/>
          </p:cNvPicPr>
          <p:nvPr/>
        </p:nvPicPr>
        <p:blipFill>
          <a:blip r:embed="rId2"/>
          <a:stretch>
            <a:fillRect/>
          </a:stretch>
        </p:blipFill>
        <p:spPr>
          <a:xfrm>
            <a:off x="2166859" y="422393"/>
            <a:ext cx="3657600" cy="2743200"/>
          </a:xfrm>
          <a:prstGeom prst="rect">
            <a:avLst/>
          </a:prstGeom>
        </p:spPr>
      </p:pic>
      <p:pic>
        <p:nvPicPr>
          <p:cNvPr id="6" name="Picture 5">
            <a:extLst>
              <a:ext uri="{FF2B5EF4-FFF2-40B4-BE49-F238E27FC236}">
                <a16:creationId xmlns:a16="http://schemas.microsoft.com/office/drawing/2014/main" id="{A0BFDDC6-8B2E-A848-965E-A12B767BA060}"/>
              </a:ext>
            </a:extLst>
          </p:cNvPr>
          <p:cNvPicPr>
            <a:picLocks noChangeAspect="1"/>
          </p:cNvPicPr>
          <p:nvPr/>
        </p:nvPicPr>
        <p:blipFill>
          <a:blip r:embed="rId3"/>
          <a:stretch>
            <a:fillRect/>
          </a:stretch>
        </p:blipFill>
        <p:spPr>
          <a:xfrm>
            <a:off x="6367542" y="422393"/>
            <a:ext cx="3657601" cy="2743200"/>
          </a:xfrm>
          <a:prstGeom prst="rect">
            <a:avLst/>
          </a:prstGeom>
        </p:spPr>
      </p:pic>
      <p:pic>
        <p:nvPicPr>
          <p:cNvPr id="5" name="Picture 4">
            <a:extLst>
              <a:ext uri="{FF2B5EF4-FFF2-40B4-BE49-F238E27FC236}">
                <a16:creationId xmlns:a16="http://schemas.microsoft.com/office/drawing/2014/main" id="{B0851714-134A-EF48-B43F-13F09701C51C}"/>
              </a:ext>
            </a:extLst>
          </p:cNvPr>
          <p:cNvPicPr>
            <a:picLocks noChangeAspect="1"/>
          </p:cNvPicPr>
          <p:nvPr/>
        </p:nvPicPr>
        <p:blipFill rotWithShape="1">
          <a:blip r:embed="rId4"/>
          <a:srcRect l="12403" t="9602" r="5987"/>
          <a:stretch/>
        </p:blipFill>
        <p:spPr>
          <a:xfrm>
            <a:off x="6367542" y="3165592"/>
            <a:ext cx="3657599" cy="3038619"/>
          </a:xfrm>
          <a:prstGeom prst="rect">
            <a:avLst/>
          </a:prstGeom>
        </p:spPr>
      </p:pic>
      <p:pic>
        <p:nvPicPr>
          <p:cNvPr id="4" name="Picture 3">
            <a:extLst>
              <a:ext uri="{FF2B5EF4-FFF2-40B4-BE49-F238E27FC236}">
                <a16:creationId xmlns:a16="http://schemas.microsoft.com/office/drawing/2014/main" id="{3A3EEC14-41ED-B14D-85B0-3B07551CD0E4}"/>
              </a:ext>
            </a:extLst>
          </p:cNvPr>
          <p:cNvPicPr>
            <a:picLocks noChangeAspect="1"/>
          </p:cNvPicPr>
          <p:nvPr/>
        </p:nvPicPr>
        <p:blipFill rotWithShape="1">
          <a:blip r:embed="rId5"/>
          <a:srcRect l="6720" t="10116" r="4427" b="5535"/>
          <a:stretch/>
        </p:blipFill>
        <p:spPr>
          <a:xfrm>
            <a:off x="1971553" y="3165593"/>
            <a:ext cx="3852906" cy="2743200"/>
          </a:xfrm>
          <a:prstGeom prst="rect">
            <a:avLst/>
          </a:prstGeom>
        </p:spPr>
      </p:pic>
      <p:cxnSp>
        <p:nvCxnSpPr>
          <p:cNvPr id="9" name="Straight Arrow Connector 8">
            <a:extLst>
              <a:ext uri="{FF2B5EF4-FFF2-40B4-BE49-F238E27FC236}">
                <a16:creationId xmlns:a16="http://schemas.microsoft.com/office/drawing/2014/main" id="{239994D3-7341-7647-AF1E-5701224BC52B}"/>
              </a:ext>
            </a:extLst>
          </p:cNvPr>
          <p:cNvCxnSpPr>
            <a:cxnSpLocks/>
          </p:cNvCxnSpPr>
          <p:nvPr/>
        </p:nvCxnSpPr>
        <p:spPr>
          <a:xfrm>
            <a:off x="7792571" y="4498041"/>
            <a:ext cx="0" cy="369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5522A8-FFFE-BB4E-BB04-81C037308A6C}"/>
              </a:ext>
            </a:extLst>
          </p:cNvPr>
          <p:cNvCxnSpPr>
            <a:cxnSpLocks/>
          </p:cNvCxnSpPr>
          <p:nvPr/>
        </p:nvCxnSpPr>
        <p:spPr>
          <a:xfrm>
            <a:off x="7304891" y="4682938"/>
            <a:ext cx="0" cy="369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811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CBED-8D0B-5840-8FEE-C1932695F024}"/>
              </a:ext>
            </a:extLst>
          </p:cNvPr>
          <p:cNvSpPr>
            <a:spLocks noGrp="1"/>
          </p:cNvSpPr>
          <p:nvPr>
            <p:ph type="title"/>
          </p:nvPr>
        </p:nvSpPr>
        <p:spPr/>
        <p:txBody>
          <a:bodyPr/>
          <a:lstStyle/>
          <a:p>
            <a:r>
              <a:rPr lang="en-US" dirty="0"/>
              <a:t>Thoughts on Error</a:t>
            </a:r>
          </a:p>
        </p:txBody>
      </p:sp>
      <p:sp>
        <p:nvSpPr>
          <p:cNvPr id="3" name="Content Placeholder 2">
            <a:extLst>
              <a:ext uri="{FF2B5EF4-FFF2-40B4-BE49-F238E27FC236}">
                <a16:creationId xmlns:a16="http://schemas.microsoft.com/office/drawing/2014/main" id="{4651FFAD-6515-2A42-B90F-D4E127F7F7B9}"/>
              </a:ext>
            </a:extLst>
          </p:cNvPr>
          <p:cNvSpPr>
            <a:spLocks noGrp="1"/>
          </p:cNvSpPr>
          <p:nvPr>
            <p:ph idx="1"/>
          </p:nvPr>
        </p:nvSpPr>
        <p:spPr/>
        <p:txBody>
          <a:bodyPr/>
          <a:lstStyle/>
          <a:p>
            <a:r>
              <a:rPr lang="en-US" dirty="0"/>
              <a:t>Generally, it seems as if the all-sugar test error hops significantly more than the HFCS test error…would one expect a more predictable model to have a smoother error landscape? Or a less smooth error landscape? </a:t>
            </a:r>
          </a:p>
          <a:p>
            <a:r>
              <a:rPr lang="en-US" dirty="0"/>
              <a:t>I would imagine sharp hops/discontinuities would indicate a feature that is not captured in the current model. I also wonder at the fact that the train error seems to vary less through time for the HFCS data set, compared –AH! Scale!! Diddly. </a:t>
            </a:r>
          </a:p>
          <a:p>
            <a:endParaRPr lang="en-US" dirty="0"/>
          </a:p>
        </p:txBody>
      </p:sp>
    </p:spTree>
    <p:extLst>
      <p:ext uri="{BB962C8B-B14F-4D97-AF65-F5344CB8AC3E}">
        <p14:creationId xmlns:p14="http://schemas.microsoft.com/office/powerpoint/2010/main" val="836520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192A-5311-4F4C-AC2F-CBEDA224B08E}"/>
              </a:ext>
            </a:extLst>
          </p:cNvPr>
          <p:cNvSpPr>
            <a:spLocks noGrp="1"/>
          </p:cNvSpPr>
          <p:nvPr>
            <p:ph type="title"/>
          </p:nvPr>
        </p:nvSpPr>
        <p:spPr/>
        <p:txBody>
          <a:bodyPr/>
          <a:lstStyle/>
          <a:p>
            <a:r>
              <a:rPr lang="en-US" dirty="0"/>
              <a:t>Discussion</a:t>
            </a:r>
          </a:p>
        </p:txBody>
      </p:sp>
      <p:pic>
        <p:nvPicPr>
          <p:cNvPr id="3" name="Picture 2" descr="Sugar Production Trends &#10;Refined Sugar(lb per cap) &#10;Corn Sweeteners(lb per cap) &#10;Total Sweeteners(lb per cap) &#10;u &#10;140 &#10;120 &#10;100 &#10;80 &#10;60 &#10;40 ">
            <a:extLst>
              <a:ext uri="{FF2B5EF4-FFF2-40B4-BE49-F238E27FC236}">
                <a16:creationId xmlns:a16="http://schemas.microsoft.com/office/drawing/2014/main" id="{504E8C33-5834-8E4A-A87A-DBF88A8ED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01087"/>
            <a:ext cx="6103409"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7B7095-3192-9A41-958B-B89D74200DA8}"/>
              </a:ext>
            </a:extLst>
          </p:cNvPr>
          <p:cNvSpPr txBox="1"/>
          <p:nvPr/>
        </p:nvSpPr>
        <p:spPr>
          <a:xfrm>
            <a:off x="673100" y="2044700"/>
            <a:ext cx="54229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 dramatic HFCS production increase occurred over a 40 year time-span, and the last 20 years have seen a marked decrease in production. </a:t>
            </a:r>
          </a:p>
          <a:p>
            <a:pPr marL="285750" indent="-285750">
              <a:buFont typeface="Arial" panose="020B0604020202020204" pitchFamily="34" charset="0"/>
              <a:buChar char="•"/>
            </a:pPr>
            <a:r>
              <a:rPr lang="en-US" dirty="0"/>
              <a:t>If sugar production predicts obesity, then one would intuitively expect a decrease, if time-delayed, in obesity numbers. However, that assumes that putting on weight is as easy as losing it, which we know is not the case…</a:t>
            </a:r>
          </a:p>
          <a:p>
            <a:pPr marL="285750" indent="-285750">
              <a:buFont typeface="Arial" panose="020B0604020202020204" pitchFamily="34" charset="0"/>
              <a:buChar char="•"/>
            </a:pPr>
            <a:r>
              <a:rPr lang="en-US" dirty="0"/>
              <a:t>Instead, it would seem that obesity should be modeled as a function of additional sugar production PLUS itself…</a:t>
            </a:r>
          </a:p>
          <a:p>
            <a:endParaRPr lang="en-US" dirty="0"/>
          </a:p>
        </p:txBody>
      </p:sp>
    </p:spTree>
    <p:extLst>
      <p:ext uri="{BB962C8B-B14F-4D97-AF65-F5344CB8AC3E}">
        <p14:creationId xmlns:p14="http://schemas.microsoft.com/office/powerpoint/2010/main" val="132342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2639-8F11-A44B-A5D3-F877E16122A7}"/>
              </a:ext>
            </a:extLst>
          </p:cNvPr>
          <p:cNvSpPr>
            <a:spLocks noGrp="1"/>
          </p:cNvSpPr>
          <p:nvPr>
            <p:ph type="title"/>
          </p:nvPr>
        </p:nvSpPr>
        <p:spPr/>
        <p:txBody>
          <a:bodyPr/>
          <a:lstStyle/>
          <a:p>
            <a:r>
              <a:rPr lang="en-US" dirty="0"/>
              <a:t>Discussion – Code Optimization</a:t>
            </a:r>
          </a:p>
        </p:txBody>
      </p:sp>
      <p:sp>
        <p:nvSpPr>
          <p:cNvPr id="3" name="Content Placeholder 2">
            <a:extLst>
              <a:ext uri="{FF2B5EF4-FFF2-40B4-BE49-F238E27FC236}">
                <a16:creationId xmlns:a16="http://schemas.microsoft.com/office/drawing/2014/main" id="{12820A8C-99CB-A74B-868F-8CAB08DC093D}"/>
              </a:ext>
            </a:extLst>
          </p:cNvPr>
          <p:cNvSpPr>
            <a:spLocks noGrp="1"/>
          </p:cNvSpPr>
          <p:nvPr>
            <p:ph idx="1"/>
          </p:nvPr>
        </p:nvSpPr>
        <p:spPr/>
        <p:txBody>
          <a:bodyPr/>
          <a:lstStyle/>
          <a:p>
            <a:r>
              <a:rPr lang="en-US" dirty="0"/>
              <a:t>The run time of the optimization code went up (exponentially?) with the terms added. The combinations considered went from 40, to 1600, to 64000…one should divide by 2 and 3 on the 1600 and 6400 options to correct for repeated terms, but the current code doesn’t do this. </a:t>
            </a:r>
          </a:p>
        </p:txBody>
      </p:sp>
    </p:spTree>
    <p:extLst>
      <p:ext uri="{BB962C8B-B14F-4D97-AF65-F5344CB8AC3E}">
        <p14:creationId xmlns:p14="http://schemas.microsoft.com/office/powerpoint/2010/main" val="1876490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F7E3-DAC7-604E-9E94-9F51772C7F66}"/>
              </a:ext>
            </a:extLst>
          </p:cNvPr>
          <p:cNvSpPr>
            <a:spLocks noGrp="1"/>
          </p:cNvSpPr>
          <p:nvPr>
            <p:ph type="title"/>
          </p:nvPr>
        </p:nvSpPr>
        <p:spPr/>
        <p:txBody>
          <a:bodyPr/>
          <a:lstStyle/>
          <a:p>
            <a:r>
              <a:rPr lang="en-US" dirty="0"/>
              <a:t>Hypotheses, Novelty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FBF7A7-DE9B-B24E-B80C-2CCD1AEE0A88}"/>
                  </a:ext>
                </a:extLst>
              </p:cNvPr>
              <p:cNvSpPr>
                <a:spLocks noGrp="1"/>
              </p:cNvSpPr>
              <p:nvPr>
                <p:ph idx="1"/>
              </p:nvPr>
            </p:nvSpPr>
            <p:spPr/>
            <p:txBody>
              <a:bodyPr/>
              <a:lstStyle/>
              <a:p>
                <a:r>
                  <a:rPr lang="en-US" dirty="0"/>
                  <a:t>Hall dataset:</a:t>
                </a:r>
              </a:p>
              <a:p>
                <a:pPr lvl="1" fontAlgn="ctr"/>
                <a:r>
                  <a:rPr lang="en-US" dirty="0"/>
                  <a:t>Protein auto-regression</a:t>
                </a:r>
              </a:p>
              <a:p>
                <a:pPr lvl="1" fontAlgn="ctr"/>
                <a:r>
                  <a:rPr lang="en-US" dirty="0"/>
                  <a:t>Proportionality of ED and kcal consumed </a:t>
                </a:r>
              </a:p>
              <a:p>
                <a:pPr lvl="2" fontAlgn="ctr"/>
                <a14:m>
                  <m:oMath xmlns:m="http://schemas.openxmlformats.org/officeDocument/2006/math">
                    <m:f>
                      <m:fPr>
                        <m:ctrlPr>
                          <a:rPr lang="x-none" i="1">
                            <a:latin typeface="Cambria Math" panose="02040503050406030204" pitchFamily="18" charset="0"/>
                          </a:rPr>
                        </m:ctrlPr>
                      </m:fPr>
                      <m:num>
                        <m:r>
                          <a:rPr lang="x-none">
                            <a:latin typeface="Cambria Math" panose="02040503050406030204" pitchFamily="18" charset="0"/>
                          </a:rPr>
                          <m:t>𝑑𝑎𝑖𝑙𝑦</m:t>
                        </m:r>
                        <m:r>
                          <a:rPr lang="x-none" i="1">
                            <a:latin typeface="Cambria Math" panose="02040503050406030204" pitchFamily="18" charset="0"/>
                          </a:rPr>
                          <m:t> </m:t>
                        </m:r>
                        <m:r>
                          <a:rPr lang="x-none">
                            <a:latin typeface="Cambria Math" panose="02040503050406030204" pitchFamily="18" charset="0"/>
                          </a:rPr>
                          <m:t>𝑝𝑟𝑜𝑐𝑒𝑠𝑠𝑒𝑑</m:t>
                        </m:r>
                        <m:r>
                          <a:rPr lang="x-none" i="1">
                            <a:latin typeface="Cambria Math" panose="02040503050406030204" pitchFamily="18" charset="0"/>
                          </a:rPr>
                          <m:t> </m:t>
                        </m:r>
                        <m:r>
                          <a:rPr lang="x-none">
                            <a:latin typeface="Cambria Math" panose="02040503050406030204" pitchFamily="18" charset="0"/>
                          </a:rPr>
                          <m:t>𝑘𝑐𝑎𝑙</m:t>
                        </m:r>
                        <m:r>
                          <a:rPr lang="x-none" i="1">
                            <a:latin typeface="Cambria Math" panose="02040503050406030204" pitchFamily="18" charset="0"/>
                          </a:rPr>
                          <m:t> </m:t>
                        </m:r>
                        <m:r>
                          <a:rPr lang="x-none">
                            <a:latin typeface="Cambria Math" panose="02040503050406030204" pitchFamily="18" charset="0"/>
                          </a:rPr>
                          <m:t>𝑐𝑜𝑛𝑠𝑢𝑚𝑒𝑑</m:t>
                        </m:r>
                      </m:num>
                      <m:den>
                        <m:r>
                          <a:rPr lang="x-none">
                            <a:latin typeface="Cambria Math" panose="02040503050406030204" pitchFamily="18" charset="0"/>
                          </a:rPr>
                          <m:t>𝑑𝑎𝑖𝑙𝑦</m:t>
                        </m:r>
                        <m:r>
                          <a:rPr lang="x-none" i="1">
                            <a:latin typeface="Cambria Math" panose="02040503050406030204" pitchFamily="18" charset="0"/>
                          </a:rPr>
                          <m:t> </m:t>
                        </m:r>
                        <m:r>
                          <a:rPr lang="x-none">
                            <a:latin typeface="Cambria Math" panose="02040503050406030204" pitchFamily="18" charset="0"/>
                          </a:rPr>
                          <m:t>𝑢𝑛𝑝𝑟𝑜𝑐𝑒𝑠𝑠𝑒𝑑</m:t>
                        </m:r>
                        <m:r>
                          <a:rPr lang="x-none" i="1">
                            <a:latin typeface="Cambria Math" panose="02040503050406030204" pitchFamily="18" charset="0"/>
                          </a:rPr>
                          <m:t> </m:t>
                        </m:r>
                        <m:r>
                          <a:rPr lang="x-none">
                            <a:latin typeface="Cambria Math" panose="02040503050406030204" pitchFamily="18" charset="0"/>
                          </a:rPr>
                          <m:t>𝑘𝑐𝑎𝑙</m:t>
                        </m:r>
                        <m:r>
                          <a:rPr lang="x-none" i="1">
                            <a:latin typeface="Cambria Math" panose="02040503050406030204" pitchFamily="18" charset="0"/>
                          </a:rPr>
                          <m:t> </m:t>
                        </m:r>
                        <m:r>
                          <a:rPr lang="x-none">
                            <a:latin typeface="Cambria Math" panose="02040503050406030204" pitchFamily="18" charset="0"/>
                          </a:rPr>
                          <m:t>𝑐𝑜𝑛𝑠𝑢𝑚𝑒𝑑</m:t>
                        </m:r>
                      </m:den>
                    </m:f>
                    <m:r>
                      <a:rPr lang="x-none">
                        <a:latin typeface="Cambria Math" panose="02040503050406030204" pitchFamily="18" charset="0"/>
                      </a:rPr>
                      <m:t>≈</m:t>
                    </m:r>
                    <m:f>
                      <m:fPr>
                        <m:ctrlPr>
                          <a:rPr lang="x-none" i="1">
                            <a:latin typeface="Cambria Math" panose="02040503050406030204" pitchFamily="18" charset="0"/>
                          </a:rPr>
                        </m:ctrlPr>
                      </m:fPr>
                      <m:num>
                        <m:r>
                          <a:rPr lang="x-none">
                            <a:latin typeface="Cambria Math" panose="02040503050406030204" pitchFamily="18" charset="0"/>
                          </a:rPr>
                          <m:t>𝑑𝑎𝑖𝑙𝑦</m:t>
                        </m:r>
                        <m:r>
                          <a:rPr lang="x-none" i="1">
                            <a:latin typeface="Cambria Math" panose="02040503050406030204" pitchFamily="18" charset="0"/>
                          </a:rPr>
                          <m:t> </m:t>
                        </m:r>
                        <m:r>
                          <a:rPr lang="x-none">
                            <a:latin typeface="Cambria Math" panose="02040503050406030204" pitchFamily="18" charset="0"/>
                          </a:rPr>
                          <m:t>𝑝𝑟𝑜𝑐𝑒𝑠𝑠𝑒𝑑</m:t>
                        </m:r>
                        <m:r>
                          <a:rPr lang="x-none" i="1">
                            <a:latin typeface="Cambria Math" panose="02040503050406030204" pitchFamily="18" charset="0"/>
                          </a:rPr>
                          <m:t> </m:t>
                        </m:r>
                        <m:r>
                          <a:rPr lang="x-none">
                            <a:latin typeface="Cambria Math" panose="02040503050406030204" pitchFamily="18" charset="0"/>
                          </a:rPr>
                          <m:t>𝑒𝑛𝑒𝑟𝑔𝑦</m:t>
                        </m:r>
                        <m:r>
                          <a:rPr lang="x-none" i="1">
                            <a:latin typeface="Cambria Math" panose="02040503050406030204" pitchFamily="18" charset="0"/>
                          </a:rPr>
                          <m:t> </m:t>
                        </m:r>
                        <m:r>
                          <a:rPr lang="x-none">
                            <a:latin typeface="Cambria Math" panose="02040503050406030204" pitchFamily="18" charset="0"/>
                          </a:rPr>
                          <m:t>𝑑𝑒𝑛𝑠𝑖𝑡𝑦</m:t>
                        </m:r>
                        <m:r>
                          <a:rPr lang="x-none" i="1">
                            <a:latin typeface="Cambria Math" panose="02040503050406030204" pitchFamily="18" charset="0"/>
                          </a:rPr>
                          <m:t> </m:t>
                        </m:r>
                        <m:r>
                          <a:rPr lang="x-none">
                            <a:latin typeface="Cambria Math" panose="02040503050406030204" pitchFamily="18" charset="0"/>
                          </a:rPr>
                          <m:t>𝑐𝑜𝑛𝑠𝑢𝑚𝑒𝑑</m:t>
                        </m:r>
                      </m:num>
                      <m:den>
                        <m:r>
                          <a:rPr lang="x-none">
                            <a:latin typeface="Cambria Math" panose="02040503050406030204" pitchFamily="18" charset="0"/>
                          </a:rPr>
                          <m:t>𝑑𝑎𝑖𝑙𝑦</m:t>
                        </m:r>
                        <m:r>
                          <a:rPr lang="x-none" i="1">
                            <a:latin typeface="Cambria Math" panose="02040503050406030204" pitchFamily="18" charset="0"/>
                          </a:rPr>
                          <m:t> </m:t>
                        </m:r>
                        <m:r>
                          <a:rPr lang="x-none">
                            <a:latin typeface="Cambria Math" panose="02040503050406030204" pitchFamily="18" charset="0"/>
                          </a:rPr>
                          <m:t>𝑢𝑛𝑝𝑟𝑜𝑐𝑒𝑠𝑠𝑒𝑑</m:t>
                        </m:r>
                        <m:r>
                          <a:rPr lang="x-none" i="1">
                            <a:latin typeface="Cambria Math" panose="02040503050406030204" pitchFamily="18" charset="0"/>
                          </a:rPr>
                          <m:t> </m:t>
                        </m:r>
                        <m:r>
                          <a:rPr lang="x-none">
                            <a:latin typeface="Cambria Math" panose="02040503050406030204" pitchFamily="18" charset="0"/>
                          </a:rPr>
                          <m:t>𝑒𝑛𝑒𝑟𝑔𝑦</m:t>
                        </m:r>
                        <m:r>
                          <a:rPr lang="x-none" i="1">
                            <a:latin typeface="Cambria Math" panose="02040503050406030204" pitchFamily="18" charset="0"/>
                          </a:rPr>
                          <m:t> </m:t>
                        </m:r>
                        <m:r>
                          <a:rPr lang="x-none">
                            <a:latin typeface="Cambria Math" panose="02040503050406030204" pitchFamily="18" charset="0"/>
                          </a:rPr>
                          <m:t>𝑑𝑒𝑛𝑠𝑖𝑡𝑦</m:t>
                        </m:r>
                        <m:r>
                          <a:rPr lang="x-none" i="1">
                            <a:latin typeface="Cambria Math" panose="02040503050406030204" pitchFamily="18" charset="0"/>
                          </a:rPr>
                          <m:t> </m:t>
                        </m:r>
                        <m:r>
                          <a:rPr lang="x-none">
                            <a:latin typeface="Cambria Math" panose="02040503050406030204" pitchFamily="18" charset="0"/>
                          </a:rPr>
                          <m:t>𝑐𝑜𝑛𝑠𝑢𝑚𝑒𝑑</m:t>
                        </m:r>
                      </m:den>
                    </m:f>
                  </m:oMath>
                </a14:m>
                <a:r>
                  <a:rPr lang="en-US" dirty="0"/>
                  <a:t> or </a:t>
                </a:r>
                <a14:m>
                  <m:oMath xmlns:m="http://schemas.openxmlformats.org/officeDocument/2006/math">
                    <m:f>
                      <m:fPr>
                        <m:ctrlPr>
                          <a:rPr lang="x-none" i="1">
                            <a:latin typeface="Cambria Math" panose="02040503050406030204" pitchFamily="18" charset="0"/>
                          </a:rPr>
                        </m:ctrlPr>
                      </m:fPr>
                      <m:num>
                        <m:r>
                          <a:rPr lang="x-none">
                            <a:latin typeface="Cambria Math" panose="02040503050406030204" pitchFamily="18" charset="0"/>
                          </a:rPr>
                          <m:t>2900</m:t>
                        </m:r>
                      </m:num>
                      <m:den>
                        <m:r>
                          <a:rPr lang="x-none">
                            <a:latin typeface="Cambria Math" panose="02040503050406030204" pitchFamily="18" charset="0"/>
                          </a:rPr>
                          <m:t>2400</m:t>
                        </m:r>
                      </m:den>
                    </m:f>
                    <m:r>
                      <a:rPr lang="x-none" i="1">
                        <a:latin typeface="Cambria Math" panose="02040503050406030204" pitchFamily="18" charset="0"/>
                      </a:rPr>
                      <m:t> </m:t>
                    </m:r>
                    <m:r>
                      <a:rPr lang="x-none">
                        <a:latin typeface="Cambria Math" panose="02040503050406030204" pitchFamily="18" charset="0"/>
                      </a:rPr>
                      <m:t>≈</m:t>
                    </m:r>
                    <m:f>
                      <m:fPr>
                        <m:ctrlPr>
                          <a:rPr lang="x-none" i="1">
                            <a:latin typeface="Cambria Math" panose="02040503050406030204" pitchFamily="18" charset="0"/>
                          </a:rPr>
                        </m:ctrlPr>
                      </m:fPr>
                      <m:num>
                        <m:r>
                          <a:rPr lang="x-none">
                            <a:latin typeface="Cambria Math" panose="02040503050406030204" pitchFamily="18" charset="0"/>
                          </a:rPr>
                          <m:t>1.36</m:t>
                        </m:r>
                      </m:num>
                      <m:den>
                        <m:r>
                          <a:rPr lang="x-none">
                            <a:latin typeface="Cambria Math" panose="02040503050406030204" pitchFamily="18" charset="0"/>
                          </a:rPr>
                          <m:t>1.09</m:t>
                        </m:r>
                      </m:den>
                    </m:f>
                  </m:oMath>
                </a14:m>
                <a:endParaRPr lang="x-none"/>
              </a:p>
              <a:p>
                <a:pPr lvl="2" fontAlgn="ctr"/>
                <a:endParaRPr lang="en-US" dirty="0"/>
              </a:p>
              <a:p>
                <a:pPr lvl="1" fontAlgn="ctr"/>
                <a:r>
                  <a:rPr lang="en-US" dirty="0"/>
                  <a:t>Regression of ED and kcal consumed </a:t>
                </a:r>
              </a:p>
              <a:p>
                <a:pPr lvl="1" fontAlgn="ctr"/>
                <a:r>
                  <a:rPr lang="en-US" dirty="0"/>
                  <a:t>T-test of difference between matched energy density groups and zero mean data</a:t>
                </a:r>
              </a:p>
              <a:p>
                <a:pPr lvl="1"/>
                <a:endParaRPr lang="en-US" dirty="0"/>
              </a:p>
            </p:txBody>
          </p:sp>
        </mc:Choice>
        <mc:Fallback xmlns="">
          <p:sp>
            <p:nvSpPr>
              <p:cNvPr id="3" name="Content Placeholder 2">
                <a:extLst>
                  <a:ext uri="{FF2B5EF4-FFF2-40B4-BE49-F238E27FC236}">
                    <a16:creationId xmlns:a16="http://schemas.microsoft.com/office/drawing/2014/main" id="{A6FBF7A7-DE9B-B24E-B80C-2CCD1AEE0A88}"/>
                  </a:ext>
                </a:extLst>
              </p:cNvPr>
              <p:cNvSpPr>
                <a:spLocks noGrp="1" noRot="1" noChangeAspect="1" noMove="1" noResize="1" noEditPoints="1" noAdjustHandles="1" noChangeArrowheads="1" noChangeShapeType="1" noTextEdit="1"/>
              </p:cNvSpPr>
              <p:nvPr>
                <p:ph idx="1"/>
              </p:nvPr>
            </p:nvSpPr>
            <p:spPr>
              <a:blipFill>
                <a:blip r:embed="rId2"/>
                <a:stretch>
                  <a:fillRect l="-602" t="-1813"/>
                </a:stretch>
              </a:blipFill>
            </p:spPr>
            <p:txBody>
              <a:bodyPr/>
              <a:lstStyle/>
              <a:p>
                <a:r>
                  <a:rPr lang="en-US">
                    <a:noFill/>
                  </a:rPr>
                  <a:t> </a:t>
                </a:r>
              </a:p>
            </p:txBody>
          </p:sp>
        </mc:Fallback>
      </mc:AlternateContent>
    </p:spTree>
    <p:extLst>
      <p:ext uri="{BB962C8B-B14F-4D97-AF65-F5344CB8AC3E}">
        <p14:creationId xmlns:p14="http://schemas.microsoft.com/office/powerpoint/2010/main" val="2287641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03CC-085C-0048-A1B0-F83EB08D1CB0}"/>
              </a:ext>
            </a:extLst>
          </p:cNvPr>
          <p:cNvSpPr>
            <a:spLocks noGrp="1"/>
          </p:cNvSpPr>
          <p:nvPr>
            <p:ph type="title"/>
          </p:nvPr>
        </p:nvSpPr>
        <p:spPr/>
        <p:txBody>
          <a:bodyPr/>
          <a:lstStyle/>
          <a:p>
            <a:r>
              <a:rPr lang="en-US" dirty="0"/>
              <a:t>Counterfactual Hypothesis formation</a:t>
            </a:r>
          </a:p>
        </p:txBody>
      </p:sp>
      <p:sp>
        <p:nvSpPr>
          <p:cNvPr id="3" name="Content Placeholder 2">
            <a:extLst>
              <a:ext uri="{FF2B5EF4-FFF2-40B4-BE49-F238E27FC236}">
                <a16:creationId xmlns:a16="http://schemas.microsoft.com/office/drawing/2014/main" id="{20C8EB7F-6316-2349-B66B-A75594718915}"/>
              </a:ext>
            </a:extLst>
          </p:cNvPr>
          <p:cNvSpPr>
            <a:spLocks noGrp="1"/>
          </p:cNvSpPr>
          <p:nvPr>
            <p:ph idx="1"/>
          </p:nvPr>
        </p:nvSpPr>
        <p:spPr/>
        <p:txBody>
          <a:bodyPr/>
          <a:lstStyle/>
          <a:p>
            <a:r>
              <a:rPr lang="en-US" dirty="0"/>
              <a:t>“If </a:t>
            </a:r>
            <a:r>
              <a:rPr lang="en-US" i="1" dirty="0"/>
              <a:t>blank </a:t>
            </a:r>
            <a:r>
              <a:rPr lang="en-US" dirty="0"/>
              <a:t>had not happened, then blank result would not have happened”</a:t>
            </a:r>
          </a:p>
          <a:p>
            <a:r>
              <a:rPr lang="en-US" dirty="0"/>
              <a:t>Formulation that allows for clear testing of causality </a:t>
            </a:r>
          </a:p>
        </p:txBody>
      </p:sp>
    </p:spTree>
    <p:extLst>
      <p:ext uri="{BB962C8B-B14F-4D97-AF65-F5344CB8AC3E}">
        <p14:creationId xmlns:p14="http://schemas.microsoft.com/office/powerpoint/2010/main" val="171587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BC9D-9340-9342-A589-A385257F69D3}"/>
              </a:ext>
            </a:extLst>
          </p:cNvPr>
          <p:cNvSpPr>
            <a:spLocks noGrp="1"/>
          </p:cNvSpPr>
          <p:nvPr>
            <p:ph type="title"/>
          </p:nvPr>
        </p:nvSpPr>
        <p:spPr/>
        <p:txBody>
          <a:bodyPr/>
          <a:lstStyle/>
          <a:p>
            <a:r>
              <a:rPr lang="en-US" dirty="0"/>
              <a:t>Variable Breakdown</a:t>
            </a:r>
          </a:p>
        </p:txBody>
      </p:sp>
      <p:sp>
        <p:nvSpPr>
          <p:cNvPr id="3" name="Content Placeholder 2">
            <a:extLst>
              <a:ext uri="{FF2B5EF4-FFF2-40B4-BE49-F238E27FC236}">
                <a16:creationId xmlns:a16="http://schemas.microsoft.com/office/drawing/2014/main" id="{03A9AE6D-648B-7C4B-907D-74D9B64C7ADE}"/>
              </a:ext>
            </a:extLst>
          </p:cNvPr>
          <p:cNvSpPr>
            <a:spLocks noGrp="1"/>
          </p:cNvSpPr>
          <p:nvPr>
            <p:ph idx="1"/>
          </p:nvPr>
        </p:nvSpPr>
        <p:spPr/>
        <p:txBody>
          <a:bodyPr/>
          <a:lstStyle/>
          <a:p>
            <a:r>
              <a:rPr lang="en-US" dirty="0"/>
              <a:t>Huge amount of independent and dependent variables that are relevant on different scales</a:t>
            </a:r>
          </a:p>
          <a:p>
            <a:endParaRPr lang="en-US" dirty="0"/>
          </a:p>
        </p:txBody>
      </p:sp>
    </p:spTree>
    <p:extLst>
      <p:ext uri="{BB962C8B-B14F-4D97-AF65-F5344CB8AC3E}">
        <p14:creationId xmlns:p14="http://schemas.microsoft.com/office/powerpoint/2010/main" val="2540858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D080-E82C-BD4A-AEBD-47D5B72B8FE9}"/>
              </a:ext>
            </a:extLst>
          </p:cNvPr>
          <p:cNvSpPr>
            <a:spLocks noGrp="1"/>
          </p:cNvSpPr>
          <p:nvPr>
            <p:ph type="title"/>
          </p:nvPr>
        </p:nvSpPr>
        <p:spPr/>
        <p:txBody>
          <a:bodyPr/>
          <a:lstStyle/>
          <a:p>
            <a:r>
              <a:rPr lang="en-US" dirty="0"/>
              <a:t>Variable Categorization</a:t>
            </a:r>
          </a:p>
        </p:txBody>
      </p:sp>
      <p:sp>
        <p:nvSpPr>
          <p:cNvPr id="3" name="Content Placeholder 2">
            <a:extLst>
              <a:ext uri="{FF2B5EF4-FFF2-40B4-BE49-F238E27FC236}">
                <a16:creationId xmlns:a16="http://schemas.microsoft.com/office/drawing/2014/main" id="{5FF9B6FC-4B00-F04F-AB1A-A0B34C648E28}"/>
              </a:ext>
            </a:extLst>
          </p:cNvPr>
          <p:cNvSpPr>
            <a:spLocks noGrp="1"/>
          </p:cNvSpPr>
          <p:nvPr>
            <p:ph idx="1"/>
          </p:nvPr>
        </p:nvSpPr>
        <p:spPr/>
        <p:txBody>
          <a:bodyPr>
            <a:normAutofit fontScale="92500"/>
          </a:bodyPr>
          <a:lstStyle/>
          <a:p>
            <a:r>
              <a:rPr lang="en-US" dirty="0"/>
              <a:t>Understand independent v dependent variables, and exogenous and endogenous variables.</a:t>
            </a:r>
          </a:p>
          <a:p>
            <a:pPr lvl="1"/>
            <a:r>
              <a:rPr lang="en-US" dirty="0"/>
              <a:t>Independent – controlled inputs</a:t>
            </a:r>
          </a:p>
          <a:p>
            <a:pPr lvl="1"/>
            <a:r>
              <a:rPr lang="en-US" dirty="0"/>
              <a:t>Dependent – measured outputs</a:t>
            </a:r>
          </a:p>
          <a:p>
            <a:pPr lvl="1"/>
            <a:r>
              <a:rPr lang="en-US" dirty="0"/>
              <a:t>Exogenous – uncontrolled(though hopefully observed) inputs </a:t>
            </a:r>
          </a:p>
          <a:p>
            <a:pPr lvl="1"/>
            <a:r>
              <a:rPr lang="en-US" dirty="0"/>
              <a:t>Endogenous – measured/predicted variable of system</a:t>
            </a:r>
          </a:p>
          <a:p>
            <a:pPr lvl="1"/>
            <a:r>
              <a:rPr lang="en-US" dirty="0"/>
              <a:t>Why so important? Cell theory is relatively new – only since 1800s did we understand that life is made up of smaller components, cells. Before, people believed that life sprung from non-living things, like maggots from fish, bacteria from broth. An exogenous variable here? </a:t>
            </a:r>
            <a:r>
              <a:rPr lang="en-US" i="1" dirty="0"/>
              <a:t>Flies laying eggs, bacteria contamination</a:t>
            </a:r>
            <a:r>
              <a:rPr lang="en-US" dirty="0"/>
              <a:t>. Inputs outside the system that are the </a:t>
            </a:r>
            <a:r>
              <a:rPr lang="en-US" i="1" dirty="0"/>
              <a:t>true </a:t>
            </a:r>
            <a:r>
              <a:rPr lang="en-US" dirty="0"/>
              <a:t>causes of the observed changes in the measured variable</a:t>
            </a:r>
          </a:p>
        </p:txBody>
      </p:sp>
    </p:spTree>
    <p:extLst>
      <p:ext uri="{BB962C8B-B14F-4D97-AF65-F5344CB8AC3E}">
        <p14:creationId xmlns:p14="http://schemas.microsoft.com/office/powerpoint/2010/main" val="4011620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51C3B6-A0D6-43F6-9F68-13666CDA5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3E42119-878B-4A86-B09C-2C668FBA2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C7BAC2A1-7B06-4D44-A105-3FEBE5ABF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D8BC5CF3-F657-4FA8-9F22-6B38CF646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 y="685800"/>
            <a:ext cx="295465" cy="5486400"/>
          </a:xfrm>
          <a:prstGeom prst="rect">
            <a:avLst/>
          </a:prstGeom>
          <a:solidFill>
            <a:srgbClr val="C37F4D">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E377A14D-EFA9-4E27-B5EE-87E822E93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B81AA-A8B2-6E46-95D6-E85A0E333DB0}"/>
              </a:ext>
            </a:extLst>
          </p:cNvPr>
          <p:cNvSpPr>
            <a:spLocks noGrp="1"/>
          </p:cNvSpPr>
          <p:nvPr>
            <p:ph type="title"/>
          </p:nvPr>
        </p:nvSpPr>
        <p:spPr>
          <a:xfrm>
            <a:off x="6048103" y="576263"/>
            <a:ext cx="4911634" cy="2967606"/>
          </a:xfrm>
        </p:spPr>
        <p:txBody>
          <a:bodyPr vert="horz" lIns="91440" tIns="45720" rIns="91440" bIns="45720" rtlCol="0" anchor="b">
            <a:normAutofit/>
          </a:bodyPr>
          <a:lstStyle/>
          <a:p>
            <a:r>
              <a:rPr lang="en-US" sz="4800"/>
              <a:t>‘Scales’ Lens</a:t>
            </a:r>
          </a:p>
        </p:txBody>
      </p:sp>
      <p:pic>
        <p:nvPicPr>
          <p:cNvPr id="4" name="Content Placeholder 3" descr="A picture containing clock&#10;&#10;Description automatically generated">
            <a:extLst>
              <a:ext uri="{FF2B5EF4-FFF2-40B4-BE49-F238E27FC236}">
                <a16:creationId xmlns:a16="http://schemas.microsoft.com/office/drawing/2014/main" id="{BC7915BC-DD3F-1542-8B9C-FC3C23D2A579}"/>
              </a:ext>
            </a:extLst>
          </p:cNvPr>
          <p:cNvPicPr>
            <a:picLocks noGrp="1" noChangeAspect="1"/>
          </p:cNvPicPr>
          <p:nvPr>
            <p:ph idx="1"/>
          </p:nvPr>
        </p:nvPicPr>
        <p:blipFill rotWithShape="1">
          <a:blip r:embed="rId2"/>
          <a:srcRect r="8163" b="-3"/>
          <a:stretch/>
        </p:blipFill>
        <p:spPr>
          <a:xfrm>
            <a:off x="303950" y="685800"/>
            <a:ext cx="5234702" cy="5486400"/>
          </a:xfrm>
          <a:prstGeom prst="rect">
            <a:avLst/>
          </a:prstGeom>
        </p:spPr>
      </p:pic>
      <p:cxnSp>
        <p:nvCxnSpPr>
          <p:cNvPr id="19" name="Straight Connector 18">
            <a:extLst>
              <a:ext uri="{FF2B5EF4-FFF2-40B4-BE49-F238E27FC236}">
                <a16:creationId xmlns:a16="http://schemas.microsoft.com/office/drawing/2014/main" id="{A3ABB528-3326-46B1-A869-B1368B8227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rgbClr val="C37F4D"/>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D25A9F-B5F0-4862-A336-1733E754ED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C37F4D"/>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93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F7E3-DAC7-604E-9E94-9F51772C7F66}"/>
              </a:ext>
            </a:extLst>
          </p:cNvPr>
          <p:cNvSpPr>
            <a:spLocks noGrp="1"/>
          </p:cNvSpPr>
          <p:nvPr>
            <p:ph type="title"/>
          </p:nvPr>
        </p:nvSpPr>
        <p:spPr/>
        <p:txBody>
          <a:bodyPr/>
          <a:lstStyle/>
          <a:p>
            <a:r>
              <a:rPr lang="en-US" dirty="0"/>
              <a:t>Hypotheses, Novelty </a:t>
            </a:r>
          </a:p>
        </p:txBody>
      </p:sp>
      <p:sp>
        <p:nvSpPr>
          <p:cNvPr id="3" name="Content Placeholder 2">
            <a:extLst>
              <a:ext uri="{FF2B5EF4-FFF2-40B4-BE49-F238E27FC236}">
                <a16:creationId xmlns:a16="http://schemas.microsoft.com/office/drawing/2014/main" id="{A6FBF7A7-DE9B-B24E-B80C-2CCD1AEE0A88}"/>
              </a:ext>
            </a:extLst>
          </p:cNvPr>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818224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9F0F-FD44-EE4E-B04A-77C8180BA28E}"/>
              </a:ext>
            </a:extLst>
          </p:cNvPr>
          <p:cNvSpPr>
            <a:spLocks noGrp="1"/>
          </p:cNvSpPr>
          <p:nvPr>
            <p:ph type="title"/>
          </p:nvPr>
        </p:nvSpPr>
        <p:spPr/>
        <p:txBody>
          <a:bodyPr/>
          <a:lstStyle/>
          <a:p>
            <a:r>
              <a:rPr lang="en-US" dirty="0" err="1"/>
              <a:t>Input/Output</a:t>
            </a:r>
            <a:endParaRPr lang="en-US" dirty="0"/>
          </a:p>
        </p:txBody>
      </p:sp>
      <p:pic>
        <p:nvPicPr>
          <p:cNvPr id="3074" name="Picture 2" descr="Sugar Production Trends &#10;Refined Sugar(lb per cap) &#10;Corn Sweeteners(lb per cap) &#10;Total Sweeteners(lb per cap) &#10;u &#10;140 &#10;120 &#10;100 &#10;80 &#10;60 &#10;40 ">
            <a:extLst>
              <a:ext uri="{FF2B5EF4-FFF2-40B4-BE49-F238E27FC236}">
                <a16:creationId xmlns:a16="http://schemas.microsoft.com/office/drawing/2014/main" id="{65AD2FB5-F4DE-C343-8B49-329C6B954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247" y="1143000"/>
            <a:ext cx="610340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57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EA6C-D6D3-F142-9E02-B0581813D94F}"/>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887B89D5-197C-C946-BA3D-8FB40622DD0E}"/>
              </a:ext>
            </a:extLst>
          </p:cNvPr>
          <p:cNvSpPr>
            <a:spLocks noGrp="1"/>
          </p:cNvSpPr>
          <p:nvPr>
            <p:ph idx="1"/>
          </p:nvPr>
        </p:nvSpPr>
        <p:spPr/>
        <p:txBody>
          <a:bodyPr/>
          <a:lstStyle/>
          <a:p>
            <a:r>
              <a:rPr lang="en-US" dirty="0"/>
              <a:t>Weighing to Represent US Population</a:t>
            </a:r>
          </a:p>
          <a:p>
            <a:r>
              <a:rPr lang="en-US" dirty="0"/>
              <a:t>Interpolation of Data points between 1970-2000:</a:t>
            </a:r>
          </a:p>
          <a:p>
            <a:endParaRPr lang="en-US" dirty="0"/>
          </a:p>
        </p:txBody>
      </p:sp>
      <p:pic>
        <p:nvPicPr>
          <p:cNvPr id="2052" name="Picture 4" descr="Partial interpolation &#10;0.40 &#10;0.35 &#10;0.30 &#10;0.25 &#10;0.20 ">
            <a:extLst>
              <a:ext uri="{FF2B5EF4-FFF2-40B4-BE49-F238E27FC236}">
                <a16:creationId xmlns:a16="http://schemas.microsoft.com/office/drawing/2014/main" id="{B3C7EAF7-B45E-9D4F-A69B-031383555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512" y="2786063"/>
            <a:ext cx="366204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ull Interpolation &#10;0.40 &#10;0.35 &#10;0.30 &#10;0.25 &#10;0.20 ">
            <a:extLst>
              <a:ext uri="{FF2B5EF4-FFF2-40B4-BE49-F238E27FC236}">
                <a16:creationId xmlns:a16="http://schemas.microsoft.com/office/drawing/2014/main" id="{D0456EAD-167B-794D-85EE-76C811D70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084" y="2786063"/>
            <a:ext cx="366204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97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A213D-5D23-AA45-9AC9-24CB896C1EBC}"/>
              </a:ext>
            </a:extLst>
          </p:cNvPr>
          <p:cNvSpPr>
            <a:spLocks noGrp="1"/>
          </p:cNvSpPr>
          <p:nvPr>
            <p:ph type="title"/>
          </p:nvPr>
        </p:nvSpPr>
        <p:spPr/>
        <p:txBody>
          <a:bodyPr/>
          <a:lstStyle/>
          <a:p>
            <a:r>
              <a:rPr lang="en-US" dirty="0"/>
              <a:t>Data Modeling</a:t>
            </a:r>
          </a:p>
        </p:txBody>
      </p:sp>
      <p:sp>
        <p:nvSpPr>
          <p:cNvPr id="3" name="Content Placeholder 2">
            <a:extLst>
              <a:ext uri="{FF2B5EF4-FFF2-40B4-BE49-F238E27FC236}">
                <a16:creationId xmlns:a16="http://schemas.microsoft.com/office/drawing/2014/main" id="{89A5F5CC-A58E-4E4A-A166-DCF52FE8362A}"/>
              </a:ext>
            </a:extLst>
          </p:cNvPr>
          <p:cNvSpPr>
            <a:spLocks noGrp="1"/>
          </p:cNvSpPr>
          <p:nvPr>
            <p:ph idx="1"/>
          </p:nvPr>
        </p:nvSpPr>
        <p:spPr/>
        <p:txBody>
          <a:bodyPr/>
          <a:lstStyle/>
          <a:p>
            <a:r>
              <a:rPr lang="en-US" dirty="0"/>
              <a:t>Linear regression</a:t>
            </a:r>
          </a:p>
        </p:txBody>
      </p:sp>
    </p:spTree>
    <p:extLst>
      <p:ext uri="{BB962C8B-B14F-4D97-AF65-F5344CB8AC3E}">
        <p14:creationId xmlns:p14="http://schemas.microsoft.com/office/powerpoint/2010/main" val="1833074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2447-AB5F-4342-BBFF-981742324EF3}"/>
              </a:ext>
            </a:extLst>
          </p:cNvPr>
          <p:cNvSpPr>
            <a:spLocks noGrp="1"/>
          </p:cNvSpPr>
          <p:nvPr>
            <p:ph type="title"/>
          </p:nvPr>
        </p:nvSpPr>
        <p:spPr>
          <a:xfrm>
            <a:off x="420624" y="-297657"/>
            <a:ext cx="10543032" cy="1325563"/>
          </a:xfrm>
        </p:spPr>
        <p:txBody>
          <a:bodyPr/>
          <a:lstStyle/>
          <a:p>
            <a:r>
              <a:rPr lang="en-US" dirty="0"/>
              <a:t>Results – Simple Linear Regression</a:t>
            </a:r>
          </a:p>
        </p:txBody>
      </p:sp>
      <p:pic>
        <p:nvPicPr>
          <p:cNvPr id="1026" name="Picture 2" descr="Single Linear Regression of Percent Obese as Functi( &#10;0.40 • Actual Obesity &#10;• Predicted Obesity &#10;0.35 &#10;0.30 &#10;25 &#10;0.20 ">
            <a:extLst>
              <a:ext uri="{FF2B5EF4-FFF2-40B4-BE49-F238E27FC236}">
                <a16:creationId xmlns:a16="http://schemas.microsoft.com/office/drawing/2014/main" id="{9B9ECA8D-8715-A34A-A820-B2FEFA0E3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952" y="727865"/>
            <a:ext cx="366204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ngle Linear Regression of Percent Obese as Functic &#10;0.40 • Actual Obesity &#10;• Predicted Obesity &#10;c 0.35 &#10;0.30 &#10;0 0.25 &#10;E 0.20 ">
            <a:extLst>
              <a:ext uri="{FF2B5EF4-FFF2-40B4-BE49-F238E27FC236}">
                <a16:creationId xmlns:a16="http://schemas.microsoft.com/office/drawing/2014/main" id="{E3E5D1DE-18C1-6F4B-B895-5FC84F80D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951" y="3484558"/>
            <a:ext cx="366204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ngle Linear Regression of Percent Obese as Functi( &#10;0.40 &#10;0.35 &#10;0.30 &#10;25 &#10;0.20 &#10;• Actua &#10;• Predic ">
            <a:extLst>
              <a:ext uri="{FF2B5EF4-FFF2-40B4-BE49-F238E27FC236}">
                <a16:creationId xmlns:a16="http://schemas.microsoft.com/office/drawing/2014/main" id="{1D11E701-834A-9841-A693-5827C8E84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611" y="727865"/>
            <a:ext cx="366204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ingle Linear Regression of Percent Obese as Functic &#10;0.40 &#10;= 0.35 &#10;0.30 &#10;0 0.25 &#10;0.20 &#10;• Actua &#10;• Predic ">
            <a:extLst>
              <a:ext uri="{FF2B5EF4-FFF2-40B4-BE49-F238E27FC236}">
                <a16:creationId xmlns:a16="http://schemas.microsoft.com/office/drawing/2014/main" id="{DFB25075-1B7A-AA45-84DC-F6F76F9E6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1610" y="3484558"/>
            <a:ext cx="366204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81738"/>
      </p:ext>
    </p:extLst>
  </p:cSld>
  <p:clrMapOvr>
    <a:masterClrMapping/>
  </p:clrMapOvr>
</p:sld>
</file>

<file path=ppt/theme/theme1.xml><?xml version="1.0" encoding="utf-8"?>
<a:theme xmlns:a="http://schemas.openxmlformats.org/drawingml/2006/main" name="OffsetVTI">
  <a:themeElements>
    <a:clrScheme name="AnalogousFromRegularSeedLeftStep">
      <a:dk1>
        <a:srgbClr val="000000"/>
      </a:dk1>
      <a:lt1>
        <a:srgbClr val="FFFFFF"/>
      </a:lt1>
      <a:dk2>
        <a:srgbClr val="412624"/>
      </a:dk2>
      <a:lt2>
        <a:srgbClr val="E2E5E8"/>
      </a:lt2>
      <a:accent1>
        <a:srgbClr val="C37F4D"/>
      </a:accent1>
      <a:accent2>
        <a:srgbClr val="B13C3B"/>
      </a:accent2>
      <a:accent3>
        <a:srgbClr val="C34D7D"/>
      </a:accent3>
      <a:accent4>
        <a:srgbClr val="B13B9D"/>
      </a:accent4>
      <a:accent5>
        <a:srgbClr val="A64DC3"/>
      </a:accent5>
      <a:accent6>
        <a:srgbClr val="6A43B5"/>
      </a:accent6>
      <a:hlink>
        <a:srgbClr val="3F89BF"/>
      </a:hlink>
      <a:folHlink>
        <a:srgbClr val="7F7F7F"/>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2001</Words>
  <Application>Microsoft Macintosh PowerPoint</Application>
  <PresentationFormat>Widescreen</PresentationFormat>
  <Paragraphs>566</Paragraphs>
  <Slides>37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Cambria Math</vt:lpstr>
      <vt:lpstr>Dante</vt:lpstr>
      <vt:lpstr>Dante (Headings)2</vt:lpstr>
      <vt:lpstr>Helvetica Neue Medium</vt:lpstr>
      <vt:lpstr>Wingdings 2</vt:lpstr>
      <vt:lpstr>OffsetVTI</vt:lpstr>
      <vt:lpstr>Obesity Trends in the US</vt:lpstr>
      <vt:lpstr>Background</vt:lpstr>
      <vt:lpstr>Project Summary</vt:lpstr>
      <vt:lpstr>‘Scales’ Lens</vt:lpstr>
      <vt:lpstr>Hypotheses, Novelty </vt:lpstr>
      <vt:lpstr>Input/Output</vt:lpstr>
      <vt:lpstr>Data Pre-Processing</vt:lpstr>
      <vt:lpstr>Data Modeling</vt:lpstr>
      <vt:lpstr>Results – Simple Linear Regression</vt:lpstr>
      <vt:lpstr>Comparison of Models(HFCS)</vt:lpstr>
      <vt:lpstr>Comparison of Model Metrics(HFCS)</vt:lpstr>
      <vt:lpstr>Optimizing Models – Simple Linear, HFCS </vt:lpstr>
      <vt:lpstr>Optimizing Models – Simple Linear, HFCS </vt:lpstr>
      <vt:lpstr>PowerPoint Presentation</vt:lpstr>
      <vt:lpstr>Optimizing Models - HFCS, Two Term</vt:lpstr>
      <vt:lpstr>PowerPoint Presentation</vt:lpstr>
      <vt:lpstr>Optimizing Models – Simple Linear, All Sugar</vt:lpstr>
      <vt:lpstr>Optimizing Models – Two Term, HFCS</vt:lpstr>
      <vt:lpstr>Optimizing Models – Two Term, HFCS</vt:lpstr>
      <vt:lpstr>Estimating Models – HFCS, One Term</vt:lpstr>
      <vt:lpstr>Optimizing Models – HFCS, One Term</vt:lpstr>
      <vt:lpstr>Optimizing Models - HFCS, Two Term</vt:lpstr>
      <vt:lpstr>HFCS, Two-Term Test/Train Error</vt:lpstr>
      <vt:lpstr>HFCS Model Specs</vt:lpstr>
      <vt:lpstr>Optimizing Models – All Sugar, Two Term</vt:lpstr>
      <vt:lpstr>Optimizing Models – All Sugar, Two Term, Error</vt:lpstr>
      <vt:lpstr>All Sugar Model Specs</vt:lpstr>
      <vt:lpstr>Model Selection</vt:lpstr>
      <vt:lpstr>Discussion</vt:lpstr>
      <vt:lpstr>PowerPoint Presentation</vt:lpstr>
      <vt:lpstr>Thoughts on Error</vt:lpstr>
      <vt:lpstr>Discussion</vt:lpstr>
      <vt:lpstr>Discussion – Code Optimization</vt:lpstr>
      <vt:lpstr>Hypotheses, Novelty </vt:lpstr>
      <vt:lpstr>Counterfactual Hypothesis formation</vt:lpstr>
      <vt:lpstr>Variable Breakdown</vt:lpstr>
      <vt:lpstr>Variable Categorization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Obesity Trends in the US</dc:title>
  <dc:creator>Holly Huber</dc:creator>
  <cp:lastModifiedBy>Holly Huber</cp:lastModifiedBy>
  <cp:revision>6</cp:revision>
  <dcterms:created xsi:type="dcterms:W3CDTF">2020-08-11T19:25:43Z</dcterms:created>
  <dcterms:modified xsi:type="dcterms:W3CDTF">2020-08-12T01:50:33Z</dcterms:modified>
</cp:coreProperties>
</file>